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67" r:id="rId2"/>
    <p:sldId id="257" r:id="rId3"/>
    <p:sldId id="268" r:id="rId4"/>
    <p:sldId id="273" r:id="rId5"/>
    <p:sldId id="269" r:id="rId6"/>
    <p:sldId id="270" r:id="rId7"/>
    <p:sldId id="271" r:id="rId8"/>
    <p:sldId id="272" r:id="rId9"/>
    <p:sldId id="258" r:id="rId10"/>
    <p:sldId id="259" r:id="rId11"/>
    <p:sldId id="260" r:id="rId12"/>
    <p:sldId id="263" r:id="rId13"/>
    <p:sldId id="265" r:id="rId14"/>
    <p:sldId id="274" r:id="rId15"/>
    <p:sldId id="275" r:id="rId16"/>
    <p:sldId id="276" r:id="rId17"/>
    <p:sldId id="277" r:id="rId18"/>
    <p:sldId id="278" r:id="rId19"/>
    <p:sldId id="266"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2CE4DC-8881-42DE-845B-9E0E4A6662B4}" type="datetimeFigureOut">
              <a:rPr lang="tr-TR" smtClean="0"/>
              <a:t>21.10.2023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F8021D-AEF7-4ED9-BB75-87B3E2D64046}" type="slidenum">
              <a:rPr lang="tr-TR" smtClean="0"/>
              <a:t>‹#›</a:t>
            </a:fld>
            <a:endParaRPr lang="tr-TR"/>
          </a:p>
        </p:txBody>
      </p:sp>
    </p:spTree>
    <p:extLst>
      <p:ext uri="{BB962C8B-B14F-4D97-AF65-F5344CB8AC3E}">
        <p14:creationId xmlns:p14="http://schemas.microsoft.com/office/powerpoint/2010/main" val="251183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a:xfrm>
            <a:off x="457200" y="6356350"/>
            <a:ext cx="2133600" cy="365125"/>
          </a:xfrm>
          <a:prstGeom prst="rect">
            <a:avLst/>
          </a:prstGeom>
        </p:spPr>
        <p:txBody>
          <a:bodyPr/>
          <a:lstStyle>
            <a:lvl1pPr>
              <a:defRPr/>
            </a:lvl1pPr>
          </a:lstStyle>
          <a:p>
            <a:pPr>
              <a:defRPr/>
            </a:pPr>
            <a:fld id="{AF716D28-93D4-49BA-86A8-397E246530DC}" type="datetimeFigureOut">
              <a:rPr lang="tr-TR"/>
              <a:pPr>
                <a:defRPr/>
              </a:pPr>
              <a:t>21.10.2023</a:t>
            </a:fld>
            <a:endParaRPr lang="tr-TR"/>
          </a:p>
        </p:txBody>
      </p:sp>
      <p:sp>
        <p:nvSpPr>
          <p:cNvPr id="5" name="Altbilgi Yer Tutucusu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CAB2240-35CE-46C6-8736-C3B3743432E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 descr="sunu kapak"/>
          <p:cNvPicPr>
            <a:picLocks noChangeAspect="1" noChangeArrowheads="1"/>
          </p:cNvPicPr>
          <p:nvPr/>
        </p:nvPicPr>
        <p:blipFill>
          <a:blip r:embed="rId2"/>
          <a:srcRect/>
          <a:stretch>
            <a:fillRect/>
          </a:stretch>
        </p:blipFill>
        <p:spPr bwMode="auto">
          <a:xfrm>
            <a:off x="0" y="6350"/>
            <a:ext cx="9393238" cy="6851650"/>
          </a:xfrm>
          <a:prstGeom prst="rect">
            <a:avLst/>
          </a:prstGeom>
          <a:noFill/>
          <a:ln w="9525">
            <a:noFill/>
            <a:miter lim="800000"/>
            <a:headEnd/>
            <a:tailEnd/>
          </a:ln>
        </p:spPr>
      </p:pic>
      <p:sp>
        <p:nvSpPr>
          <p:cNvPr id="4104" name="Rectangle 8">
            <a:extLst/>
          </p:cNvPr>
          <p:cNvSpPr>
            <a:spLocks noGrp="1" noChangeArrowheads="1"/>
          </p:cNvSpPr>
          <p:nvPr>
            <p:ph type="subTitle" idx="1"/>
          </p:nvPr>
        </p:nvSpPr>
        <p:spPr>
          <a:xfrm>
            <a:off x="3048000" y="3162300"/>
            <a:ext cx="6096000" cy="986780"/>
          </a:xfrm>
        </p:spPr>
        <p:txBody>
          <a:bodyPr/>
          <a:lstStyle/>
          <a:p>
            <a:pPr eaLnBrk="1" hangingPunct="1">
              <a:lnSpc>
                <a:spcPct val="90000"/>
              </a:lnSpc>
              <a:defRPr/>
            </a:pPr>
            <a:r>
              <a:rPr lang="tr-TR" altLang="tr-TR" sz="2400" b="1" dirty="0" smtClean="0">
                <a:latin typeface="Times New Roman" pitchFamily="18" charset="0"/>
                <a:cs typeface="Times New Roman" pitchFamily="18" charset="0"/>
              </a:rPr>
              <a:t>TURİZM VE OTEL İŞLETMECİLİĞİ</a:t>
            </a:r>
          </a:p>
          <a:p>
            <a:pPr eaLnBrk="1" hangingPunct="1">
              <a:lnSpc>
                <a:spcPct val="90000"/>
              </a:lnSpc>
              <a:defRPr/>
            </a:pPr>
            <a:r>
              <a:rPr lang="tr-TR" altLang="tr-TR" sz="2400" b="1" dirty="0" smtClean="0">
                <a:latin typeface="Times New Roman" pitchFamily="18" charset="0"/>
                <a:cs typeface="Times New Roman" pitchFamily="18" charset="0"/>
              </a:rPr>
              <a:t>ZİYAFET HİZMETLERİ YÖNETİMİ</a:t>
            </a:r>
            <a:endParaRPr lang="tr-TR" altLang="tr-TR" sz="2400" b="1" dirty="0">
              <a:latin typeface="Times New Roman" pitchFamily="18" charset="0"/>
              <a:cs typeface="Times New Roman" pitchFamily="18" charset="0"/>
            </a:endParaRPr>
          </a:p>
        </p:txBody>
      </p:sp>
      <p:sp>
        <p:nvSpPr>
          <p:cNvPr id="2052" name="Rectangle 8"/>
          <p:cNvSpPr txBox="1">
            <a:spLocks noChangeArrowheads="1"/>
          </p:cNvSpPr>
          <p:nvPr/>
        </p:nvSpPr>
        <p:spPr bwMode="auto">
          <a:xfrm>
            <a:off x="2895600" y="1143000"/>
            <a:ext cx="6096000" cy="533400"/>
          </a:xfrm>
          <a:prstGeom prst="rect">
            <a:avLst/>
          </a:prstGeom>
          <a:noFill/>
          <a:ln w="9525">
            <a:noFill/>
            <a:miter lim="800000"/>
            <a:headEnd/>
            <a:tailEnd/>
          </a:ln>
        </p:spPr>
        <p:txBody>
          <a:bodyPr/>
          <a:lstStyle/>
          <a:p>
            <a:pPr algn="ctr">
              <a:lnSpc>
                <a:spcPct val="90000"/>
              </a:lnSpc>
              <a:spcBef>
                <a:spcPct val="20000"/>
              </a:spcBef>
            </a:pPr>
            <a:r>
              <a:rPr lang="tr-TR" altLang="tr-TR" sz="3200" b="1" dirty="0" smtClean="0"/>
              <a:t>SAMSUN MESLEK </a:t>
            </a:r>
            <a:r>
              <a:rPr lang="tr-TR" altLang="tr-TR" sz="3200" b="1" dirty="0"/>
              <a:t>YÜKSEKOKULU</a:t>
            </a:r>
          </a:p>
        </p:txBody>
      </p:sp>
      <p:sp>
        <p:nvSpPr>
          <p:cNvPr id="2053" name="Rectangle 8"/>
          <p:cNvSpPr txBox="1">
            <a:spLocks noChangeArrowheads="1"/>
          </p:cNvSpPr>
          <p:nvPr/>
        </p:nvSpPr>
        <p:spPr bwMode="auto">
          <a:xfrm>
            <a:off x="3048000" y="4724400"/>
            <a:ext cx="6096000" cy="533400"/>
          </a:xfrm>
          <a:prstGeom prst="rect">
            <a:avLst/>
          </a:prstGeom>
          <a:noFill/>
          <a:ln w="9525">
            <a:noFill/>
            <a:miter lim="800000"/>
            <a:headEnd/>
            <a:tailEnd/>
          </a:ln>
        </p:spPr>
        <p:txBody>
          <a:bodyPr/>
          <a:lstStyle/>
          <a:p>
            <a:pPr algn="ctr">
              <a:lnSpc>
                <a:spcPct val="90000"/>
              </a:lnSpc>
              <a:spcBef>
                <a:spcPct val="20000"/>
              </a:spcBef>
            </a:pPr>
            <a:r>
              <a:rPr lang="tr-TR" altLang="tr-TR" sz="3600" b="1" dirty="0" err="1" smtClean="0">
                <a:latin typeface="Times New Roman" pitchFamily="18" charset="0"/>
                <a:cs typeface="Times New Roman" pitchFamily="18" charset="0"/>
              </a:rPr>
              <a:t>Öğr</a:t>
            </a:r>
            <a:r>
              <a:rPr lang="tr-TR" altLang="tr-TR" sz="3600" b="1" dirty="0" smtClean="0">
                <a:latin typeface="Times New Roman" pitchFamily="18" charset="0"/>
                <a:cs typeface="Times New Roman" pitchFamily="18" charset="0"/>
              </a:rPr>
              <a:t>. Gör </a:t>
            </a:r>
            <a:r>
              <a:rPr lang="tr-TR" altLang="tr-TR" sz="3600" b="1" dirty="0" err="1" smtClean="0">
                <a:latin typeface="Times New Roman" pitchFamily="18" charset="0"/>
                <a:cs typeface="Times New Roman" pitchFamily="18" charset="0"/>
              </a:rPr>
              <a:t>S.Ali</a:t>
            </a:r>
            <a:r>
              <a:rPr lang="tr-TR" altLang="tr-TR" sz="3600" b="1" dirty="0" smtClean="0">
                <a:latin typeface="Times New Roman" pitchFamily="18" charset="0"/>
                <a:cs typeface="Times New Roman" pitchFamily="18" charset="0"/>
              </a:rPr>
              <a:t> ÇELİK</a:t>
            </a:r>
            <a:endParaRPr lang="tr-TR" altLang="tr-TR" sz="36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542544" y="627888"/>
            <a:ext cx="8071104" cy="3587496"/>
          </a:xfrm>
          <a:prstGeom prst="rect">
            <a:avLst/>
          </a:prstGeom>
          <a:solidFill>
            <a:srgbClr val="FFFFFF"/>
          </a:solidFill>
        </p:spPr>
        <p:txBody>
          <a:bodyPr lIns="0" tIns="0" rIns="0" bIns="0">
            <a:noAutofit/>
          </a:bodyPr>
          <a:lstStyle/>
          <a:p>
            <a:pPr indent="0" algn="ctr">
              <a:spcAft>
                <a:spcPts val="2520"/>
              </a:spcAft>
            </a:pPr>
            <a:r>
              <a:rPr lang="tr" sz="4400">
                <a:latin typeface="Arial"/>
              </a:rPr>
              <a:t>Ziyafet Organizasyonu</a:t>
            </a:r>
          </a:p>
          <a:p>
            <a:pPr indent="0" algn="just">
              <a:lnSpc>
                <a:spcPct val="105000"/>
              </a:lnSpc>
            </a:pPr>
            <a:r>
              <a:rPr lang="tr" sz="2800">
                <a:latin typeface="Arial"/>
              </a:rPr>
              <a:t>Büyük otel organizasyonlarında ziyafet organizasyonunda banket hizmetleri için eğitilmiş, profesyonel banket personeli bulunur. Zincir otel işletmelerinde banket hizmetleri için özel banket personeli yanında özel banket mutfağı ve mutfak personeli ile hizmet vermektedir.</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755904" y="219456"/>
            <a:ext cx="7623048" cy="637032"/>
          </a:xfrm>
          <a:prstGeom prst="rect">
            <a:avLst/>
          </a:prstGeom>
          <a:solidFill>
            <a:srgbClr val="FFFFFF"/>
          </a:solidFill>
        </p:spPr>
        <p:txBody>
          <a:bodyPr wrap="none" lIns="0" tIns="0" rIns="0" bIns="0">
            <a:noAutofit/>
          </a:bodyPr>
          <a:lstStyle/>
          <a:p>
            <a:pPr indent="0" algn="ctr"/>
            <a:r>
              <a:rPr lang="tr" sz="2400" b="1" dirty="0">
                <a:solidFill>
                  <a:srgbClr val="FF0000"/>
                </a:solidFill>
                <a:latin typeface="Arial"/>
              </a:rPr>
              <a:t>Ziyafeti Planlamanın Önemi </a:t>
            </a:r>
            <a:r>
              <a:rPr lang="tr" sz="2400" b="1" dirty="0" smtClean="0">
                <a:solidFill>
                  <a:srgbClr val="FF0000"/>
                </a:solidFill>
                <a:latin typeface="Arial"/>
              </a:rPr>
              <a:t>ve </a:t>
            </a:r>
            <a:r>
              <a:rPr lang="tr-TR" sz="2400" b="1" dirty="0" smtClean="0">
                <a:solidFill>
                  <a:srgbClr val="FF0000"/>
                </a:solidFill>
                <a:latin typeface="Arial"/>
              </a:rPr>
              <a:t>Planlama </a:t>
            </a:r>
            <a:r>
              <a:rPr lang="tr-TR" sz="2400" b="1" dirty="0">
                <a:solidFill>
                  <a:srgbClr val="FF0000"/>
                </a:solidFill>
                <a:latin typeface="Arial"/>
              </a:rPr>
              <a:t>Süreci</a:t>
            </a:r>
          </a:p>
          <a:p>
            <a:pPr indent="0" algn="ctr"/>
            <a:r>
              <a:rPr lang="tr" sz="2400" dirty="0" smtClean="0">
                <a:latin typeface="Arial"/>
              </a:rPr>
              <a:t> </a:t>
            </a:r>
            <a:endParaRPr lang="tr" sz="2400" dirty="0">
              <a:latin typeface="Arial"/>
            </a:endParaRPr>
          </a:p>
        </p:txBody>
      </p:sp>
      <p:sp>
        <p:nvSpPr>
          <p:cNvPr id="5" name="4 Dikdörtgen"/>
          <p:cNvSpPr/>
          <p:nvPr/>
        </p:nvSpPr>
        <p:spPr>
          <a:xfrm>
            <a:off x="323528" y="764704"/>
            <a:ext cx="8424936" cy="5124032"/>
          </a:xfrm>
          <a:prstGeom prst="rect">
            <a:avLst/>
          </a:prstGeom>
          <a:solidFill>
            <a:srgbClr val="FFFFFF"/>
          </a:solidFill>
        </p:spPr>
        <p:txBody>
          <a:bodyPr lIns="0" tIns="0" rIns="0" bIns="0">
            <a:noAutofit/>
          </a:bodyPr>
          <a:lstStyle/>
          <a:p>
            <a:pPr indent="0" algn="just"/>
            <a:r>
              <a:rPr lang="tr" sz="2800" dirty="0" smtClean="0">
                <a:latin typeface="Arial"/>
              </a:rPr>
              <a:t>	</a:t>
            </a:r>
            <a:r>
              <a:rPr lang="tr" sz="2000" dirty="0" smtClean="0">
                <a:latin typeface="Arial"/>
              </a:rPr>
              <a:t>Başarılı </a:t>
            </a:r>
            <a:r>
              <a:rPr lang="tr" sz="2000" dirty="0">
                <a:latin typeface="Arial"/>
              </a:rPr>
              <a:t>bir ziyafet organizasyonu için yiyecek içecek departmanının iç koordinasyonları kadar otelin diğer departmanları ile de iyi koordine edilmesi ve işletmede amaç birliğinin sağlanması önemlidir</a:t>
            </a:r>
            <a:r>
              <a:rPr lang="tr" sz="2000" dirty="0" smtClean="0">
                <a:latin typeface="Arial"/>
              </a:rPr>
              <a:t>.</a:t>
            </a:r>
          </a:p>
          <a:p>
            <a:pPr indent="0" algn="just"/>
            <a:r>
              <a:rPr lang="tr" sz="2000" dirty="0" smtClean="0">
                <a:latin typeface="Arial"/>
              </a:rPr>
              <a:t>	</a:t>
            </a:r>
            <a:r>
              <a:rPr lang="tr-TR" sz="2000" dirty="0">
                <a:latin typeface="Arial"/>
              </a:rPr>
              <a:t>Ziyafet organizasyonunda işletmenin departmanları arasında amaç birliği, iletişim, bilgilendirme, koordinasyon gibi faktörler ziyafetin arzulanan şekilde gerçekleşmesini sağlar. Aksi taktirde telafisi zor sonuçlarla karşılaşılır</a:t>
            </a:r>
            <a:r>
              <a:rPr lang="tr-TR" sz="2000" dirty="0" smtClean="0">
                <a:latin typeface="Arial"/>
              </a:rPr>
              <a:t>.</a:t>
            </a:r>
          </a:p>
          <a:p>
            <a:pPr indent="0" algn="just"/>
            <a:r>
              <a:rPr lang="tr-TR" sz="2000" dirty="0">
                <a:latin typeface="Arial"/>
              </a:rPr>
              <a:t>	Birçok otel işletmesi ziyafetin başarılı olması için proje ekibi oluşturur. Proje ekiplerinin oluşturulması işletmeden işletmeye farklılık gösterse de genellikle proje ekibinde : satış müdürü, yiyecek içecek müdürü, banket müdürü, aşçıbaşı, </a:t>
            </a:r>
            <a:r>
              <a:rPr lang="tr-TR" sz="2000" dirty="0" err="1">
                <a:latin typeface="Arial"/>
              </a:rPr>
              <a:t>önbüro</a:t>
            </a:r>
            <a:r>
              <a:rPr lang="tr-TR" sz="2000" dirty="0">
                <a:latin typeface="Arial"/>
              </a:rPr>
              <a:t> müdürü vb. yer alır. Ziyafet planlama toplantılarında ziyafete ilişkin yükümlülükler çerçevesinde detaylar görüşülür.</a:t>
            </a:r>
          </a:p>
          <a:p>
            <a:pPr indent="0" algn="just"/>
            <a:endParaRPr lang="tr-TR" sz="2000" dirty="0" smtClean="0">
              <a:latin typeface="Arial"/>
            </a:endParaRPr>
          </a:p>
          <a:p>
            <a:pPr indent="0" algn="just"/>
            <a:r>
              <a:rPr lang="tr-TR" sz="2000" dirty="0">
                <a:latin typeface="Arial"/>
              </a:rPr>
              <a:t>	</a:t>
            </a:r>
          </a:p>
          <a:p>
            <a:pPr indent="0" algn="just"/>
            <a:endParaRPr lang="tr" sz="2800" dirty="0">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713232" y="417576"/>
            <a:ext cx="7708392" cy="893064"/>
          </a:xfrm>
          <a:prstGeom prst="rect">
            <a:avLst/>
          </a:prstGeom>
          <a:solidFill>
            <a:srgbClr val="FFFFFF"/>
          </a:solidFill>
        </p:spPr>
        <p:txBody>
          <a:bodyPr lIns="0" tIns="0" rIns="0" bIns="0">
            <a:noAutofit/>
          </a:bodyPr>
          <a:lstStyle/>
          <a:p>
            <a:pPr indent="0" algn="ctr">
              <a:lnSpc>
                <a:spcPct val="105000"/>
              </a:lnSpc>
            </a:pPr>
            <a:r>
              <a:rPr lang="tr" sz="2400" b="1" dirty="0">
                <a:solidFill>
                  <a:srgbClr val="FF0000"/>
                </a:solidFill>
                <a:latin typeface="Arial"/>
              </a:rPr>
              <a:t>Y.İ. Departmanı Yöneticisi, Banket Müdürü Ve Banket Şefinin Yaptıkları Çalışmalar</a:t>
            </a:r>
          </a:p>
        </p:txBody>
      </p:sp>
      <p:sp>
        <p:nvSpPr>
          <p:cNvPr id="4" name="3 Dikdörtgen"/>
          <p:cNvSpPr/>
          <p:nvPr/>
        </p:nvSpPr>
        <p:spPr>
          <a:xfrm>
            <a:off x="551688" y="1310640"/>
            <a:ext cx="8052760" cy="4350608"/>
          </a:xfrm>
          <a:prstGeom prst="rect">
            <a:avLst/>
          </a:prstGeom>
          <a:solidFill>
            <a:srgbClr val="FFFFFF"/>
          </a:solidFill>
        </p:spPr>
        <p:txBody>
          <a:bodyPr lIns="0" tIns="0" rIns="0" bIns="0">
            <a:noAutofit/>
          </a:bodyPr>
          <a:lstStyle/>
          <a:p>
            <a:pPr indent="0">
              <a:spcAft>
                <a:spcPts val="490"/>
              </a:spcAft>
            </a:pPr>
            <a:r>
              <a:rPr lang="tr" sz="2400" dirty="0">
                <a:latin typeface="Arial"/>
              </a:rPr>
              <a:t>• </a:t>
            </a:r>
            <a:r>
              <a:rPr lang="tr" sz="2400" dirty="0" smtClean="0">
                <a:latin typeface="Arial"/>
              </a:rPr>
              <a:t>Menü </a:t>
            </a:r>
            <a:r>
              <a:rPr lang="tr" sz="2400" dirty="0">
                <a:latin typeface="Arial"/>
              </a:rPr>
              <a:t>planlaması</a:t>
            </a:r>
          </a:p>
          <a:p>
            <a:pPr indent="0">
              <a:spcAft>
                <a:spcPts val="490"/>
              </a:spcAft>
            </a:pPr>
            <a:r>
              <a:rPr lang="tr" sz="2400" dirty="0">
                <a:latin typeface="Arial"/>
              </a:rPr>
              <a:t>• </a:t>
            </a:r>
            <a:r>
              <a:rPr lang="tr" sz="2400" dirty="0" smtClean="0">
                <a:latin typeface="Arial"/>
              </a:rPr>
              <a:t>Menünün </a:t>
            </a:r>
            <a:r>
              <a:rPr lang="tr" sz="2400" dirty="0">
                <a:latin typeface="Arial"/>
              </a:rPr>
              <a:t>fiyatlandırılması</a:t>
            </a:r>
          </a:p>
          <a:p>
            <a:pPr indent="0">
              <a:spcAft>
                <a:spcPts val="490"/>
              </a:spcAft>
            </a:pPr>
            <a:r>
              <a:rPr lang="tr" sz="2400" dirty="0">
                <a:latin typeface="Arial"/>
              </a:rPr>
              <a:t>• Masa düzeninin planlanması</a:t>
            </a:r>
          </a:p>
          <a:p>
            <a:pPr indent="0"/>
            <a:r>
              <a:rPr lang="tr" sz="2400" dirty="0">
                <a:latin typeface="Arial"/>
              </a:rPr>
              <a:t>• Servis akış düzeninin </a:t>
            </a:r>
            <a:r>
              <a:rPr lang="tr" sz="2400" dirty="0" smtClean="0">
                <a:latin typeface="Arial"/>
              </a:rPr>
              <a:t>belirlenmesi</a:t>
            </a:r>
          </a:p>
          <a:p>
            <a:pPr indent="0"/>
            <a:r>
              <a:rPr lang="tr-TR" sz="2400" dirty="0">
                <a:latin typeface="Arial"/>
              </a:rPr>
              <a:t>• Mise en </a:t>
            </a:r>
            <a:r>
              <a:rPr lang="tr-TR" sz="2400" dirty="0" err="1">
                <a:latin typeface="Arial"/>
              </a:rPr>
              <a:t>place</a:t>
            </a:r>
            <a:r>
              <a:rPr lang="tr-TR" sz="2400" dirty="0">
                <a:latin typeface="Arial"/>
              </a:rPr>
              <a:t> çalışmalarının </a:t>
            </a:r>
            <a:r>
              <a:rPr lang="tr-TR" sz="2400" dirty="0" smtClean="0">
                <a:latin typeface="Arial"/>
              </a:rPr>
              <a:t>planlanması</a:t>
            </a:r>
          </a:p>
          <a:p>
            <a:pPr indent="0"/>
            <a:r>
              <a:rPr lang="tr-TR" sz="2400" dirty="0">
                <a:latin typeface="Arial"/>
              </a:rPr>
              <a:t>Fransızca bir terim olan </a:t>
            </a:r>
            <a:r>
              <a:rPr lang="tr-TR" sz="2400" u="sng" dirty="0">
                <a:solidFill>
                  <a:srgbClr val="FF0000"/>
                </a:solidFill>
                <a:latin typeface="Arial"/>
              </a:rPr>
              <a:t>Mise en </a:t>
            </a:r>
            <a:r>
              <a:rPr lang="tr-TR" sz="2400" u="sng" dirty="0" err="1">
                <a:solidFill>
                  <a:srgbClr val="FF0000"/>
                </a:solidFill>
                <a:latin typeface="Arial"/>
              </a:rPr>
              <a:t>place</a:t>
            </a:r>
            <a:r>
              <a:rPr lang="tr-TR" sz="2400" dirty="0">
                <a:latin typeface="Arial"/>
              </a:rPr>
              <a:t>, “her şey yerli yerinde hazır bir şekilde” anlamına gelir.</a:t>
            </a:r>
          </a:p>
          <a:p>
            <a:pPr indent="0"/>
            <a:r>
              <a:rPr lang="tr-TR" sz="2400" dirty="0">
                <a:latin typeface="Arial"/>
              </a:rPr>
              <a:t>• Ziyafete ilişkin zaman çizelgesinin hazırlanması</a:t>
            </a:r>
          </a:p>
          <a:p>
            <a:pPr indent="0"/>
            <a:r>
              <a:rPr lang="tr-TR" sz="2400" dirty="0">
                <a:latin typeface="Arial"/>
              </a:rPr>
              <a:t>• Haftalık ziyafet listelerinin hazırlanması ve salon tahsislerinin belirlenmesi</a:t>
            </a:r>
          </a:p>
          <a:p>
            <a:pPr indent="0"/>
            <a:r>
              <a:rPr lang="tr-TR" sz="2400" dirty="0">
                <a:latin typeface="Arial"/>
              </a:rPr>
              <a:t>• Diğer planlama çalışmaları</a:t>
            </a:r>
          </a:p>
          <a:p>
            <a:pPr indent="0"/>
            <a:endParaRPr lang="tr" sz="3200" dirty="0">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551688" y="691896"/>
            <a:ext cx="8046720" cy="3112008"/>
          </a:xfrm>
          <a:prstGeom prst="rect">
            <a:avLst/>
          </a:prstGeom>
          <a:solidFill>
            <a:srgbClr val="FFFFFF"/>
          </a:solidFill>
        </p:spPr>
        <p:txBody>
          <a:bodyPr lIns="0" tIns="0" rIns="0" bIns="0">
            <a:noAutofit/>
          </a:bodyPr>
          <a:lstStyle/>
          <a:p>
            <a:pPr indent="0" algn="ctr">
              <a:lnSpc>
                <a:spcPct val="111000"/>
              </a:lnSpc>
              <a:spcAft>
                <a:spcPts val="2940"/>
              </a:spcAft>
            </a:pPr>
            <a:r>
              <a:rPr lang="tr" sz="3000" dirty="0">
                <a:solidFill>
                  <a:srgbClr val="FF0000"/>
                </a:solidFill>
                <a:latin typeface="Arial"/>
              </a:rPr>
              <a:t>Ziyafetin Verilme Nedeni Ne Olursa Olsun</a:t>
            </a:r>
          </a:p>
          <a:p>
            <a:pPr indent="0">
              <a:spcAft>
                <a:spcPts val="420"/>
              </a:spcAft>
            </a:pPr>
            <a:r>
              <a:rPr lang="tr" sz="3200" dirty="0">
                <a:latin typeface="Arial"/>
              </a:rPr>
              <a:t>• Menünün önceden belirlenmiş olması</a:t>
            </a:r>
          </a:p>
          <a:p>
            <a:pPr indent="0">
              <a:spcAft>
                <a:spcPts val="420"/>
              </a:spcAft>
            </a:pPr>
            <a:r>
              <a:rPr lang="tr" sz="3200" dirty="0">
                <a:latin typeface="Arial"/>
              </a:rPr>
              <a:t>• Müşteri sayısının önceden bilinmesi</a:t>
            </a:r>
          </a:p>
          <a:p>
            <a:pPr marL="303852" indent="-342900"/>
            <a:r>
              <a:rPr lang="tr" sz="3200" dirty="0">
                <a:latin typeface="Arial"/>
              </a:rPr>
              <a:t>• Amaca uygun salonun belirlenmesi ve düzenlenmesi gerekmektedir.</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764705"/>
            <a:ext cx="7772400" cy="1008111"/>
          </a:xfrm>
        </p:spPr>
        <p:txBody>
          <a:bodyPr/>
          <a:lstStyle/>
          <a:p>
            <a:pPr algn="ctr"/>
            <a:r>
              <a:rPr lang="tr-TR" sz="2400" dirty="0" smtClean="0">
                <a:solidFill>
                  <a:srgbClr val="FF0000"/>
                </a:solidFill>
              </a:rPr>
              <a:t>Otel işletmelerinde ziyafet salonlarının planlanması ve fiziksel özelliklerinin belirlenmesi</a:t>
            </a:r>
            <a:endParaRPr lang="tr-TR" sz="2400" dirty="0">
              <a:solidFill>
                <a:srgbClr val="FF0000"/>
              </a:solidFill>
            </a:endParaRPr>
          </a:p>
        </p:txBody>
      </p:sp>
      <p:sp>
        <p:nvSpPr>
          <p:cNvPr id="3" name="Alt Başlık 2"/>
          <p:cNvSpPr>
            <a:spLocks noGrp="1"/>
          </p:cNvSpPr>
          <p:nvPr>
            <p:ph type="subTitle" idx="1"/>
          </p:nvPr>
        </p:nvSpPr>
        <p:spPr>
          <a:xfrm>
            <a:off x="467544" y="1772816"/>
            <a:ext cx="8208912" cy="4824536"/>
          </a:xfrm>
        </p:spPr>
        <p:txBody>
          <a:bodyPr/>
          <a:lstStyle/>
          <a:p>
            <a:pPr algn="l"/>
            <a:r>
              <a:rPr lang="tr-TR" dirty="0" smtClean="0">
                <a:solidFill>
                  <a:schemeClr val="tx1"/>
                </a:solidFill>
              </a:rPr>
              <a:t>	Ziyafetler çeşitli amaçlar için düzenlendiğine göre ziyafet salonlarının ;</a:t>
            </a:r>
            <a:r>
              <a:rPr lang="tr-TR" b="1" dirty="0" smtClean="0">
                <a:solidFill>
                  <a:schemeClr val="tx1"/>
                </a:solidFill>
              </a:rPr>
              <a:t>fiziki konumu, tefrişi , masa düzeni, masa donanımı ve teknik donanımı </a:t>
            </a:r>
            <a:r>
              <a:rPr lang="tr-TR" dirty="0" smtClean="0">
                <a:solidFill>
                  <a:schemeClr val="tx1"/>
                </a:solidFill>
              </a:rPr>
              <a:t>vb. özellikleri de ziyafetin amacına uygun olmalıdır.</a:t>
            </a:r>
          </a:p>
          <a:p>
            <a:pPr algn="l"/>
            <a:r>
              <a:rPr lang="tr-TR" dirty="0">
                <a:solidFill>
                  <a:schemeClr val="tx1"/>
                </a:solidFill>
              </a:rPr>
              <a:t>	</a:t>
            </a:r>
            <a:r>
              <a:rPr lang="tr-TR" dirty="0" smtClean="0">
                <a:solidFill>
                  <a:schemeClr val="tx1"/>
                </a:solidFill>
              </a:rPr>
              <a:t>Fiziki planlamada yapılan hatalar ; </a:t>
            </a:r>
            <a:r>
              <a:rPr lang="tr-TR" b="1" dirty="0" smtClean="0">
                <a:solidFill>
                  <a:schemeClr val="tx1"/>
                </a:solidFill>
              </a:rPr>
              <a:t>işgücü veriminin düşmesine , üretim ünitelerinde meydana gelebilecek kaybolma ve israfın artmasına , hizmetin yerine getirilmesi aşamasında gecikmelerden dolayı şikayetlerin artmasına , müşteri kaybı ve maliyet artışlarına </a:t>
            </a:r>
            <a:r>
              <a:rPr lang="tr-TR" dirty="0" smtClean="0">
                <a:solidFill>
                  <a:schemeClr val="tx1"/>
                </a:solidFill>
              </a:rPr>
              <a:t>neden olacaktır.</a:t>
            </a:r>
          </a:p>
          <a:p>
            <a:pPr algn="l"/>
            <a:r>
              <a:rPr lang="tr-TR" dirty="0">
                <a:solidFill>
                  <a:schemeClr val="tx1"/>
                </a:solidFill>
              </a:rPr>
              <a:t>	</a:t>
            </a:r>
            <a:r>
              <a:rPr lang="tr-TR" dirty="0" smtClean="0">
                <a:solidFill>
                  <a:schemeClr val="tx1"/>
                </a:solidFill>
              </a:rPr>
              <a:t>Mimari açıdan ziyafet salonlarının kapasiteleri , salonda kullanılabilir alanın , </a:t>
            </a:r>
            <a:r>
              <a:rPr lang="tr-TR" dirty="0" err="1" smtClean="0">
                <a:solidFill>
                  <a:schemeClr val="tx1"/>
                </a:solidFill>
              </a:rPr>
              <a:t>kişibaşına</a:t>
            </a:r>
            <a:r>
              <a:rPr lang="tr-TR" dirty="0" smtClean="0">
                <a:solidFill>
                  <a:schemeClr val="tx1"/>
                </a:solidFill>
              </a:rPr>
              <a:t> </a:t>
            </a:r>
            <a:r>
              <a:rPr lang="tr-TR" dirty="0">
                <a:solidFill>
                  <a:schemeClr val="tx1"/>
                </a:solidFill>
              </a:rPr>
              <a:t>0,7-1,2 </a:t>
            </a:r>
            <a:r>
              <a:rPr lang="tr-TR" dirty="0" smtClean="0">
                <a:solidFill>
                  <a:schemeClr val="tx1"/>
                </a:solidFill>
              </a:rPr>
              <a:t>m² düşecek şekilde hesaplanır. Bu hesaplama oturmalı ziyafetler için doğru kabul edilebilir. Ama bu hesaplama sonucu öngörülen konuk sayısı ile gerçekleşme durumu bazı durumlarda örtüşmez. Zira ziyafetin verilme sebebi salonun düzenlenmesi şeklinde farklılıklar olmaktadır.</a:t>
            </a:r>
          </a:p>
          <a:p>
            <a:pPr algn="l"/>
            <a:r>
              <a:rPr lang="tr-TR" dirty="0">
                <a:solidFill>
                  <a:schemeClr val="tx1"/>
                </a:solidFill>
              </a:rPr>
              <a:t>	</a:t>
            </a:r>
            <a:r>
              <a:rPr lang="tr-TR" dirty="0" smtClean="0">
                <a:solidFill>
                  <a:schemeClr val="tx1"/>
                </a:solidFill>
              </a:rPr>
              <a:t>Örneğin 600m</a:t>
            </a:r>
            <a:r>
              <a:rPr lang="tr-TR" dirty="0" smtClean="0">
                <a:solidFill>
                  <a:schemeClr val="tx1"/>
                </a:solidFill>
                <a:latin typeface="Calibri"/>
                <a:cs typeface="Calibri"/>
              </a:rPr>
              <a:t>²’lik bir salonda 400 kişiye oturmalı yemek verilebilirken, aynı salonda 500 kişiye kokteyl veya 350 kişiye büfe hizmeti verilebilmektedir. Ayrıca istenilen masa düzeni veya ekstra istekler de salonda ağırlanacak misafir sayısında farklılık yaratacaktır.</a:t>
            </a:r>
            <a:endParaRPr lang="tr-TR" dirty="0">
              <a:solidFill>
                <a:schemeClr val="tx1"/>
              </a:solidFill>
            </a:endParaRPr>
          </a:p>
        </p:txBody>
      </p:sp>
    </p:spTree>
    <p:extLst>
      <p:ext uri="{BB962C8B-B14F-4D97-AF65-F5344CB8AC3E}">
        <p14:creationId xmlns:p14="http://schemas.microsoft.com/office/powerpoint/2010/main" val="3682517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83568" y="1268760"/>
            <a:ext cx="7920880" cy="5040560"/>
          </a:xfrm>
        </p:spPr>
        <p:txBody>
          <a:bodyPr/>
          <a:lstStyle/>
          <a:p>
            <a:r>
              <a:rPr lang="tr-TR" dirty="0">
                <a:solidFill>
                  <a:srgbClr val="C00000"/>
                </a:solidFill>
              </a:rPr>
              <a:t>Banket salonları ve kapasiteleri</a:t>
            </a:r>
          </a:p>
        </p:txBody>
      </p:sp>
      <p:graphicFrame>
        <p:nvGraphicFramePr>
          <p:cNvPr id="5" name="Tablo 4"/>
          <p:cNvGraphicFramePr>
            <a:graphicFrameLocks noGrp="1"/>
          </p:cNvGraphicFramePr>
          <p:nvPr>
            <p:extLst>
              <p:ext uri="{D42A27DB-BD31-4B8C-83A1-F6EECF244321}">
                <p14:modId xmlns:p14="http://schemas.microsoft.com/office/powerpoint/2010/main" val="4104137645"/>
              </p:ext>
            </p:extLst>
          </p:nvPr>
        </p:nvGraphicFramePr>
        <p:xfrm>
          <a:off x="755577" y="1916832"/>
          <a:ext cx="7776863" cy="3566160"/>
        </p:xfrm>
        <a:graphic>
          <a:graphicData uri="http://schemas.openxmlformats.org/drawingml/2006/table">
            <a:tbl>
              <a:tblPr firstRow="1" bandRow="1">
                <a:tableStyleId>{5940675A-B579-460E-94D1-54222C63F5DA}</a:tableStyleId>
              </a:tblPr>
              <a:tblGrid>
                <a:gridCol w="1152127"/>
                <a:gridCol w="648072"/>
                <a:gridCol w="864096"/>
                <a:gridCol w="1008112"/>
                <a:gridCol w="963800"/>
                <a:gridCol w="822553"/>
                <a:gridCol w="897330"/>
                <a:gridCol w="1420773"/>
              </a:tblGrid>
              <a:tr h="370840">
                <a:tc>
                  <a:txBody>
                    <a:bodyPr/>
                    <a:lstStyle/>
                    <a:p>
                      <a:r>
                        <a:rPr lang="tr-TR" dirty="0" smtClean="0"/>
                        <a:t>Salon ismi</a:t>
                      </a:r>
                      <a:endParaRPr lang="tr-TR" dirty="0"/>
                    </a:p>
                  </a:txBody>
                  <a:tcPr/>
                </a:tc>
                <a:tc>
                  <a:txBody>
                    <a:bodyPr/>
                    <a:lstStyle/>
                    <a:p>
                      <a:r>
                        <a:rPr lang="tr-TR" dirty="0" smtClean="0"/>
                        <a:t>m</a:t>
                      </a:r>
                      <a:r>
                        <a:rPr lang="tr-TR" dirty="0" smtClean="0">
                          <a:latin typeface="Calibri"/>
                          <a:cs typeface="Calibri"/>
                        </a:rPr>
                        <a:t>²</a:t>
                      </a:r>
                      <a:endParaRPr lang="tr-TR" dirty="0"/>
                    </a:p>
                  </a:txBody>
                  <a:tcPr/>
                </a:tc>
                <a:tc>
                  <a:txBody>
                    <a:bodyPr/>
                    <a:lstStyle/>
                    <a:p>
                      <a:r>
                        <a:rPr lang="tr-TR" dirty="0" smtClean="0"/>
                        <a:t>Tavan yükü</a:t>
                      </a:r>
                      <a:endParaRPr lang="tr-TR" dirty="0"/>
                    </a:p>
                  </a:txBody>
                  <a:tcPr/>
                </a:tc>
                <a:tc>
                  <a:txBody>
                    <a:bodyPr/>
                    <a:lstStyle/>
                    <a:p>
                      <a:r>
                        <a:rPr lang="tr-TR" dirty="0" smtClean="0"/>
                        <a:t>Kokteyl</a:t>
                      </a:r>
                      <a:endParaRPr lang="tr-TR" dirty="0"/>
                    </a:p>
                  </a:txBody>
                  <a:tcPr/>
                </a:tc>
                <a:tc>
                  <a:txBody>
                    <a:bodyPr/>
                    <a:lstStyle/>
                    <a:p>
                      <a:r>
                        <a:rPr lang="tr-TR" dirty="0" smtClean="0"/>
                        <a:t>Tiyatro</a:t>
                      </a:r>
                      <a:endParaRPr lang="tr-TR" dirty="0"/>
                    </a:p>
                  </a:txBody>
                  <a:tcPr/>
                </a:tc>
                <a:tc>
                  <a:txBody>
                    <a:bodyPr/>
                    <a:lstStyle/>
                    <a:p>
                      <a:r>
                        <a:rPr lang="tr-TR" dirty="0" smtClean="0"/>
                        <a:t>Sınıf</a:t>
                      </a:r>
                      <a:endParaRPr lang="tr-TR" dirty="0"/>
                    </a:p>
                  </a:txBody>
                  <a:tcPr/>
                </a:tc>
                <a:tc>
                  <a:txBody>
                    <a:bodyPr/>
                    <a:lstStyle/>
                    <a:p>
                      <a:r>
                        <a:rPr lang="tr-TR" dirty="0" smtClean="0"/>
                        <a:t>Ziyaret</a:t>
                      </a:r>
                      <a:endParaRPr lang="tr-TR" dirty="0"/>
                    </a:p>
                  </a:txBody>
                  <a:tcPr/>
                </a:tc>
                <a:tc>
                  <a:txBody>
                    <a:bodyPr/>
                    <a:lstStyle/>
                    <a:p>
                      <a:r>
                        <a:rPr lang="tr-TR" dirty="0" smtClean="0"/>
                        <a:t>U masa</a:t>
                      </a:r>
                      <a:endParaRPr lang="tr-TR" dirty="0"/>
                    </a:p>
                  </a:txBody>
                  <a:tcPr/>
                </a:tc>
              </a:tr>
              <a:tr h="370840">
                <a:tc>
                  <a:txBody>
                    <a:bodyPr/>
                    <a:lstStyle/>
                    <a:p>
                      <a:r>
                        <a:rPr lang="tr-TR" dirty="0" smtClean="0"/>
                        <a:t>Sarmaşık salonu</a:t>
                      </a:r>
                      <a:endParaRPr lang="tr-TR" dirty="0"/>
                    </a:p>
                  </a:txBody>
                  <a:tcPr/>
                </a:tc>
                <a:tc>
                  <a:txBody>
                    <a:bodyPr/>
                    <a:lstStyle/>
                    <a:p>
                      <a:r>
                        <a:rPr lang="tr-TR" dirty="0" smtClean="0"/>
                        <a:t>1000</a:t>
                      </a:r>
                      <a:endParaRPr lang="tr-TR" dirty="0"/>
                    </a:p>
                  </a:txBody>
                  <a:tcPr/>
                </a:tc>
                <a:tc>
                  <a:txBody>
                    <a:bodyPr/>
                    <a:lstStyle/>
                    <a:p>
                      <a:r>
                        <a:rPr lang="tr-TR" dirty="0" smtClean="0"/>
                        <a:t>6,8 m</a:t>
                      </a:r>
                      <a:endParaRPr lang="tr-TR" dirty="0"/>
                    </a:p>
                  </a:txBody>
                  <a:tcPr/>
                </a:tc>
                <a:tc>
                  <a:txBody>
                    <a:bodyPr/>
                    <a:lstStyle/>
                    <a:p>
                      <a:r>
                        <a:rPr lang="tr-TR" dirty="0" smtClean="0"/>
                        <a:t>1000</a:t>
                      </a:r>
                      <a:endParaRPr lang="tr-TR" dirty="0"/>
                    </a:p>
                  </a:txBody>
                  <a:tcPr/>
                </a:tc>
                <a:tc>
                  <a:txBody>
                    <a:bodyPr/>
                    <a:lstStyle/>
                    <a:p>
                      <a:r>
                        <a:rPr lang="tr-TR" dirty="0" smtClean="0"/>
                        <a:t>1500</a:t>
                      </a:r>
                      <a:endParaRPr lang="tr-TR" dirty="0"/>
                    </a:p>
                  </a:txBody>
                  <a:tcPr/>
                </a:tc>
                <a:tc>
                  <a:txBody>
                    <a:bodyPr/>
                    <a:lstStyle/>
                    <a:p>
                      <a:r>
                        <a:rPr lang="tr-TR" dirty="0" smtClean="0"/>
                        <a:t>850</a:t>
                      </a:r>
                      <a:endParaRPr lang="tr-TR" dirty="0"/>
                    </a:p>
                  </a:txBody>
                  <a:tcPr/>
                </a:tc>
                <a:tc>
                  <a:txBody>
                    <a:bodyPr/>
                    <a:lstStyle/>
                    <a:p>
                      <a:r>
                        <a:rPr lang="tr-TR" dirty="0" smtClean="0"/>
                        <a:t>850</a:t>
                      </a:r>
                      <a:endParaRPr lang="tr-TR" dirty="0"/>
                    </a:p>
                  </a:txBody>
                  <a:tcPr/>
                </a:tc>
                <a:tc>
                  <a:txBody>
                    <a:bodyPr/>
                    <a:lstStyle/>
                    <a:p>
                      <a:r>
                        <a:rPr lang="tr-TR" dirty="0" smtClean="0"/>
                        <a:t>450</a:t>
                      </a:r>
                      <a:endParaRPr lang="tr-TR" dirty="0"/>
                    </a:p>
                  </a:txBody>
                  <a:tcPr/>
                </a:tc>
              </a:tr>
              <a:tr h="357232">
                <a:tc>
                  <a:txBody>
                    <a:bodyPr/>
                    <a:lstStyle/>
                    <a:p>
                      <a:r>
                        <a:rPr lang="tr-TR" dirty="0" err="1" smtClean="0"/>
                        <a:t>Roof</a:t>
                      </a:r>
                      <a:endParaRPr lang="tr-TR" dirty="0"/>
                    </a:p>
                  </a:txBody>
                  <a:tcPr/>
                </a:tc>
                <a:tc>
                  <a:txBody>
                    <a:bodyPr/>
                    <a:lstStyle/>
                    <a:p>
                      <a:r>
                        <a:rPr lang="tr-TR" dirty="0" smtClean="0"/>
                        <a:t>750</a:t>
                      </a:r>
                      <a:endParaRPr lang="tr-TR" dirty="0"/>
                    </a:p>
                  </a:txBody>
                  <a:tcPr/>
                </a:tc>
                <a:tc>
                  <a:txBody>
                    <a:bodyPr/>
                    <a:lstStyle/>
                    <a:p>
                      <a:r>
                        <a:rPr lang="tr-TR" dirty="0" smtClean="0"/>
                        <a:t>4,5 m</a:t>
                      </a:r>
                      <a:endParaRPr lang="tr-TR" dirty="0"/>
                    </a:p>
                  </a:txBody>
                  <a:tcPr/>
                </a:tc>
                <a:tc>
                  <a:txBody>
                    <a:bodyPr/>
                    <a:lstStyle/>
                    <a:p>
                      <a:r>
                        <a:rPr lang="tr-TR" dirty="0" smtClean="0"/>
                        <a:t>300</a:t>
                      </a:r>
                      <a:endParaRPr lang="tr-TR" dirty="0"/>
                    </a:p>
                  </a:txBody>
                  <a:tcPr/>
                </a:tc>
                <a:tc>
                  <a:txBody>
                    <a:bodyPr/>
                    <a:lstStyle/>
                    <a:p>
                      <a:r>
                        <a:rPr lang="tr-TR" dirty="0" smtClean="0"/>
                        <a:t>320</a:t>
                      </a:r>
                      <a:endParaRPr lang="tr-TR" dirty="0"/>
                    </a:p>
                  </a:txBody>
                  <a:tcPr/>
                </a:tc>
                <a:tc>
                  <a:txBody>
                    <a:bodyPr/>
                    <a:lstStyle/>
                    <a:p>
                      <a:r>
                        <a:rPr lang="tr-TR" dirty="0" smtClean="0"/>
                        <a:t>220</a:t>
                      </a:r>
                      <a:endParaRPr lang="tr-TR" dirty="0"/>
                    </a:p>
                  </a:txBody>
                  <a:tcPr/>
                </a:tc>
                <a:tc>
                  <a:txBody>
                    <a:bodyPr/>
                    <a:lstStyle/>
                    <a:p>
                      <a:r>
                        <a:rPr lang="tr-TR" dirty="0" smtClean="0"/>
                        <a:t>300</a:t>
                      </a:r>
                      <a:endParaRPr lang="tr-TR" dirty="0"/>
                    </a:p>
                  </a:txBody>
                  <a:tcPr/>
                </a:tc>
                <a:tc>
                  <a:txBody>
                    <a:bodyPr/>
                    <a:lstStyle/>
                    <a:p>
                      <a:r>
                        <a:rPr lang="tr-TR" dirty="0" smtClean="0"/>
                        <a:t>110</a:t>
                      </a:r>
                      <a:endParaRPr lang="tr-TR" dirty="0"/>
                    </a:p>
                  </a:txBody>
                  <a:tcPr/>
                </a:tc>
              </a:tr>
              <a:tr h="370840">
                <a:tc>
                  <a:txBody>
                    <a:bodyPr/>
                    <a:lstStyle/>
                    <a:p>
                      <a:r>
                        <a:rPr lang="tr-TR" dirty="0" smtClean="0"/>
                        <a:t>Gül salonu</a:t>
                      </a:r>
                      <a:endParaRPr lang="tr-TR" dirty="0"/>
                    </a:p>
                  </a:txBody>
                  <a:tcPr/>
                </a:tc>
                <a:tc>
                  <a:txBody>
                    <a:bodyPr/>
                    <a:lstStyle/>
                    <a:p>
                      <a:r>
                        <a:rPr lang="tr-TR" dirty="0" smtClean="0"/>
                        <a:t>200</a:t>
                      </a:r>
                      <a:endParaRPr lang="tr-TR" dirty="0"/>
                    </a:p>
                  </a:txBody>
                  <a:tcPr/>
                </a:tc>
                <a:tc>
                  <a:txBody>
                    <a:bodyPr/>
                    <a:lstStyle/>
                    <a:p>
                      <a:r>
                        <a:rPr lang="tr-TR" dirty="0" smtClean="0"/>
                        <a:t>3 m</a:t>
                      </a:r>
                      <a:endParaRPr lang="tr-TR" dirty="0"/>
                    </a:p>
                  </a:txBody>
                  <a:tcPr/>
                </a:tc>
                <a:tc>
                  <a:txBody>
                    <a:bodyPr/>
                    <a:lstStyle/>
                    <a:p>
                      <a:r>
                        <a:rPr lang="tr-TR" dirty="0" smtClean="0"/>
                        <a:t>120</a:t>
                      </a:r>
                      <a:endParaRPr lang="tr-TR" dirty="0"/>
                    </a:p>
                  </a:txBody>
                  <a:tcPr/>
                </a:tc>
                <a:tc>
                  <a:txBody>
                    <a:bodyPr/>
                    <a:lstStyle/>
                    <a:p>
                      <a:r>
                        <a:rPr lang="tr-TR" dirty="0" smtClean="0"/>
                        <a:t>150</a:t>
                      </a:r>
                      <a:endParaRPr lang="tr-TR" dirty="0"/>
                    </a:p>
                  </a:txBody>
                  <a:tcPr/>
                </a:tc>
                <a:tc>
                  <a:txBody>
                    <a:bodyPr/>
                    <a:lstStyle/>
                    <a:p>
                      <a:r>
                        <a:rPr lang="tr-TR" dirty="0" smtClean="0"/>
                        <a:t>120</a:t>
                      </a:r>
                      <a:endParaRPr lang="tr-TR" dirty="0"/>
                    </a:p>
                  </a:txBody>
                  <a:tcPr/>
                </a:tc>
                <a:tc>
                  <a:txBody>
                    <a:bodyPr/>
                    <a:lstStyle/>
                    <a:p>
                      <a:r>
                        <a:rPr lang="tr-TR" dirty="0" smtClean="0"/>
                        <a:t>175</a:t>
                      </a:r>
                      <a:endParaRPr lang="tr-TR" dirty="0"/>
                    </a:p>
                  </a:txBody>
                  <a:tcPr/>
                </a:tc>
                <a:tc>
                  <a:txBody>
                    <a:bodyPr/>
                    <a:lstStyle/>
                    <a:p>
                      <a:r>
                        <a:rPr lang="tr-TR" dirty="0" smtClean="0"/>
                        <a:t>80</a:t>
                      </a:r>
                      <a:endParaRPr lang="tr-TR" dirty="0"/>
                    </a:p>
                  </a:txBody>
                  <a:tcPr/>
                </a:tc>
              </a:tr>
              <a:tr h="370840">
                <a:tc>
                  <a:txBody>
                    <a:bodyPr/>
                    <a:lstStyle/>
                    <a:p>
                      <a:r>
                        <a:rPr lang="tr-TR" dirty="0" err="1" smtClean="0"/>
                        <a:t>Cafe</a:t>
                      </a:r>
                      <a:r>
                        <a:rPr lang="tr-TR" dirty="0" smtClean="0"/>
                        <a:t> </a:t>
                      </a:r>
                      <a:r>
                        <a:rPr lang="tr-TR" dirty="0" err="1" smtClean="0"/>
                        <a:t>garden</a:t>
                      </a:r>
                      <a:endParaRPr lang="tr-TR" dirty="0"/>
                    </a:p>
                  </a:txBody>
                  <a:tcPr/>
                </a:tc>
                <a:tc>
                  <a:txBody>
                    <a:bodyPr/>
                    <a:lstStyle/>
                    <a:p>
                      <a:r>
                        <a:rPr lang="tr-TR" dirty="0" smtClean="0"/>
                        <a:t>400</a:t>
                      </a:r>
                      <a:endParaRPr lang="tr-TR" dirty="0"/>
                    </a:p>
                  </a:txBody>
                  <a:tcPr/>
                </a:tc>
                <a:tc>
                  <a:txBody>
                    <a:bodyPr/>
                    <a:lstStyle/>
                    <a:p>
                      <a:r>
                        <a:rPr lang="tr-TR" dirty="0" smtClean="0"/>
                        <a:t>-</a:t>
                      </a:r>
                      <a:endParaRPr lang="tr-TR" dirty="0"/>
                    </a:p>
                  </a:txBody>
                  <a:tcPr/>
                </a:tc>
                <a:tc>
                  <a:txBody>
                    <a:bodyPr/>
                    <a:lstStyle/>
                    <a:p>
                      <a:r>
                        <a:rPr lang="tr-TR" dirty="0" smtClean="0"/>
                        <a:t>250</a:t>
                      </a:r>
                      <a:endParaRPr lang="tr-TR" dirty="0"/>
                    </a:p>
                  </a:txBody>
                  <a:tcPr/>
                </a:tc>
                <a:tc>
                  <a:txBody>
                    <a:bodyPr/>
                    <a:lstStyle/>
                    <a:p>
                      <a:r>
                        <a:rPr lang="tr-TR" dirty="0" smtClean="0"/>
                        <a:t>-</a:t>
                      </a:r>
                      <a:endParaRPr lang="tr-TR" dirty="0"/>
                    </a:p>
                  </a:txBody>
                  <a:tcPr/>
                </a:tc>
                <a:tc>
                  <a:txBody>
                    <a:bodyPr/>
                    <a:lstStyle/>
                    <a:p>
                      <a:r>
                        <a:rPr lang="tr-TR" dirty="0" smtClean="0"/>
                        <a:t>-</a:t>
                      </a:r>
                      <a:endParaRPr lang="tr-TR" dirty="0"/>
                    </a:p>
                  </a:txBody>
                  <a:tcPr/>
                </a:tc>
                <a:tc>
                  <a:txBody>
                    <a:bodyPr/>
                    <a:lstStyle/>
                    <a:p>
                      <a:r>
                        <a:rPr lang="tr-TR" dirty="0" smtClean="0"/>
                        <a:t>200</a:t>
                      </a:r>
                      <a:endParaRPr lang="tr-TR" dirty="0"/>
                    </a:p>
                  </a:txBody>
                  <a:tcPr/>
                </a:tc>
                <a:tc>
                  <a:txBody>
                    <a:bodyPr/>
                    <a:lstStyle/>
                    <a:p>
                      <a:r>
                        <a:rPr lang="tr-TR" dirty="0" smtClean="0"/>
                        <a:t>-</a:t>
                      </a:r>
                      <a:endParaRPr lang="tr-TR" dirty="0"/>
                    </a:p>
                  </a:txBody>
                  <a:tcPr/>
                </a:tc>
              </a:tr>
              <a:tr h="370840">
                <a:tc>
                  <a:txBody>
                    <a:bodyPr/>
                    <a:lstStyle/>
                    <a:p>
                      <a:r>
                        <a:rPr lang="tr-TR" dirty="0" smtClean="0"/>
                        <a:t>Menekşe salonu</a:t>
                      </a:r>
                      <a:endParaRPr lang="tr-TR" dirty="0"/>
                    </a:p>
                  </a:txBody>
                  <a:tcPr/>
                </a:tc>
                <a:tc>
                  <a:txBody>
                    <a:bodyPr/>
                    <a:lstStyle/>
                    <a:p>
                      <a:r>
                        <a:rPr lang="tr-TR" dirty="0" smtClean="0"/>
                        <a:t>300</a:t>
                      </a:r>
                      <a:endParaRPr lang="tr-TR" dirty="0"/>
                    </a:p>
                  </a:txBody>
                  <a:tcPr/>
                </a:tc>
                <a:tc>
                  <a:txBody>
                    <a:bodyPr/>
                    <a:lstStyle/>
                    <a:p>
                      <a:r>
                        <a:rPr lang="tr-TR" dirty="0" smtClean="0"/>
                        <a:t>4 m</a:t>
                      </a:r>
                      <a:endParaRPr lang="tr-TR" dirty="0"/>
                    </a:p>
                  </a:txBody>
                  <a:tcPr/>
                </a:tc>
                <a:tc>
                  <a:txBody>
                    <a:bodyPr/>
                    <a:lstStyle/>
                    <a:p>
                      <a:r>
                        <a:rPr lang="tr-TR" dirty="0" smtClean="0"/>
                        <a:t>150</a:t>
                      </a:r>
                      <a:endParaRPr lang="tr-TR" dirty="0"/>
                    </a:p>
                  </a:txBody>
                  <a:tcPr/>
                </a:tc>
                <a:tc>
                  <a:txBody>
                    <a:bodyPr/>
                    <a:lstStyle/>
                    <a:p>
                      <a:r>
                        <a:rPr lang="tr-TR" dirty="0" smtClean="0"/>
                        <a:t>200</a:t>
                      </a:r>
                      <a:endParaRPr lang="tr-TR" dirty="0"/>
                    </a:p>
                  </a:txBody>
                  <a:tcPr/>
                </a:tc>
                <a:tc>
                  <a:txBody>
                    <a:bodyPr/>
                    <a:lstStyle/>
                    <a:p>
                      <a:r>
                        <a:rPr lang="tr-TR" dirty="0" smtClean="0"/>
                        <a:t>100</a:t>
                      </a:r>
                      <a:endParaRPr lang="tr-TR" dirty="0"/>
                    </a:p>
                  </a:txBody>
                  <a:tcPr/>
                </a:tc>
                <a:tc>
                  <a:txBody>
                    <a:bodyPr/>
                    <a:lstStyle/>
                    <a:p>
                      <a:r>
                        <a:rPr lang="tr-TR" dirty="0" smtClean="0"/>
                        <a:t>180</a:t>
                      </a:r>
                      <a:endParaRPr lang="tr-TR" dirty="0"/>
                    </a:p>
                  </a:txBody>
                  <a:tcPr/>
                </a:tc>
                <a:tc>
                  <a:txBody>
                    <a:bodyPr/>
                    <a:lstStyle/>
                    <a:p>
                      <a:r>
                        <a:rPr lang="tr-TR" dirty="0" smtClean="0"/>
                        <a:t>85</a:t>
                      </a:r>
                      <a:endParaRPr lang="tr-TR" dirty="0"/>
                    </a:p>
                  </a:txBody>
                  <a:tcPr/>
                </a:tc>
              </a:tr>
            </a:tbl>
          </a:graphicData>
        </a:graphic>
      </p:graphicFrame>
    </p:spTree>
    <p:extLst>
      <p:ext uri="{BB962C8B-B14F-4D97-AF65-F5344CB8AC3E}">
        <p14:creationId xmlns:p14="http://schemas.microsoft.com/office/powerpoint/2010/main" val="1785660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39552" y="404664"/>
            <a:ext cx="8064896" cy="6120680"/>
          </a:xfrm>
        </p:spPr>
        <p:txBody>
          <a:bodyPr/>
          <a:lstStyle/>
          <a:p>
            <a:pPr algn="l"/>
            <a:r>
              <a:rPr lang="tr-TR" dirty="0">
                <a:solidFill>
                  <a:srgbClr val="C00000"/>
                </a:solidFill>
              </a:rPr>
              <a:t>Masa düzenlemesi planlarında yer alması gereken bilgiler</a:t>
            </a:r>
            <a:endParaRPr lang="tr-TR" dirty="0" smtClean="0">
              <a:solidFill>
                <a:srgbClr val="C00000"/>
              </a:solidFill>
            </a:endParaRPr>
          </a:p>
          <a:p>
            <a:pPr algn="l"/>
            <a:r>
              <a:rPr lang="tr-TR" dirty="0" smtClean="0">
                <a:solidFill>
                  <a:schemeClr val="tx1"/>
                </a:solidFill>
              </a:rPr>
              <a:t>*Salonun adı, m</a:t>
            </a:r>
            <a:r>
              <a:rPr lang="tr-TR" dirty="0" smtClean="0">
                <a:solidFill>
                  <a:schemeClr val="tx1"/>
                </a:solidFill>
                <a:latin typeface="Calibri"/>
                <a:cs typeface="Calibri"/>
              </a:rPr>
              <a:t>²’si</a:t>
            </a:r>
          </a:p>
          <a:p>
            <a:pPr algn="l"/>
            <a:r>
              <a:rPr lang="tr-TR" dirty="0" smtClean="0">
                <a:solidFill>
                  <a:schemeClr val="tx1"/>
                </a:solidFill>
                <a:latin typeface="Calibri"/>
                <a:cs typeface="Calibri"/>
              </a:rPr>
              <a:t>*Kaçıncı katta olduğu</a:t>
            </a:r>
          </a:p>
          <a:p>
            <a:pPr algn="l"/>
            <a:r>
              <a:rPr lang="tr-TR" dirty="0" smtClean="0">
                <a:solidFill>
                  <a:schemeClr val="tx1"/>
                </a:solidFill>
                <a:latin typeface="Calibri"/>
                <a:cs typeface="Calibri"/>
              </a:rPr>
              <a:t>*Salonun tavan yüksekliği</a:t>
            </a:r>
          </a:p>
          <a:p>
            <a:pPr algn="l"/>
            <a:r>
              <a:rPr lang="tr-TR" dirty="0" smtClean="0">
                <a:solidFill>
                  <a:schemeClr val="tx1"/>
                </a:solidFill>
                <a:latin typeface="Calibri"/>
                <a:cs typeface="Calibri"/>
              </a:rPr>
              <a:t>*Çeşitli organizasyon isteklerine ve masa düzenlenmesine göre kapasitesi</a:t>
            </a:r>
          </a:p>
          <a:p>
            <a:pPr algn="l"/>
            <a:r>
              <a:rPr lang="tr-TR" dirty="0" smtClean="0">
                <a:solidFill>
                  <a:schemeClr val="tx1"/>
                </a:solidFill>
                <a:latin typeface="Calibri"/>
                <a:cs typeface="Calibri"/>
              </a:rPr>
              <a:t>*Teknik imkanları</a:t>
            </a:r>
          </a:p>
          <a:p>
            <a:pPr algn="l"/>
            <a:r>
              <a:rPr lang="tr-TR" dirty="0" smtClean="0">
                <a:solidFill>
                  <a:schemeClr val="tx1"/>
                </a:solidFill>
                <a:latin typeface="Calibri"/>
                <a:cs typeface="Calibri"/>
              </a:rPr>
              <a:t>*Salon </a:t>
            </a:r>
            <a:r>
              <a:rPr lang="tr-TR" dirty="0" err="1" smtClean="0">
                <a:solidFill>
                  <a:schemeClr val="tx1"/>
                </a:solidFill>
                <a:latin typeface="Calibri"/>
                <a:cs typeface="Calibri"/>
              </a:rPr>
              <a:t>unebatları</a:t>
            </a:r>
            <a:r>
              <a:rPr lang="tr-TR" dirty="0" smtClean="0">
                <a:solidFill>
                  <a:schemeClr val="tx1"/>
                </a:solidFill>
                <a:latin typeface="Calibri"/>
                <a:cs typeface="Calibri"/>
              </a:rPr>
              <a:t> ve boy ebatları</a:t>
            </a:r>
          </a:p>
          <a:p>
            <a:pPr algn="l"/>
            <a:r>
              <a:rPr lang="tr-TR" dirty="0" smtClean="0">
                <a:solidFill>
                  <a:schemeClr val="tx1"/>
                </a:solidFill>
                <a:latin typeface="Calibri"/>
                <a:cs typeface="Calibri"/>
              </a:rPr>
              <a:t>*Diğer özellikleri (podyum, sahne, sahne kulisi, yalıtım gibi)</a:t>
            </a:r>
          </a:p>
          <a:p>
            <a:pPr algn="l"/>
            <a:endParaRPr lang="tr-TR" dirty="0">
              <a:solidFill>
                <a:schemeClr val="tx1"/>
              </a:solidFill>
              <a:latin typeface="Calibri"/>
              <a:cs typeface="Calibri"/>
            </a:endParaRPr>
          </a:p>
          <a:p>
            <a:pPr algn="l"/>
            <a:r>
              <a:rPr lang="tr-TR" b="1" dirty="0" smtClean="0">
                <a:solidFill>
                  <a:srgbClr val="C00000"/>
                </a:solidFill>
                <a:latin typeface="Calibri"/>
                <a:cs typeface="Calibri"/>
              </a:rPr>
              <a:t>Teknik donatım</a:t>
            </a:r>
          </a:p>
          <a:p>
            <a:pPr algn="l"/>
            <a:r>
              <a:rPr lang="tr-TR" dirty="0" smtClean="0">
                <a:solidFill>
                  <a:schemeClr val="tx1"/>
                </a:solidFill>
                <a:latin typeface="Calibri"/>
                <a:cs typeface="Calibri"/>
              </a:rPr>
              <a:t>*Ses düzeni</a:t>
            </a:r>
          </a:p>
          <a:p>
            <a:pPr algn="l"/>
            <a:r>
              <a:rPr lang="tr-TR" dirty="0" smtClean="0">
                <a:solidFill>
                  <a:schemeClr val="tx1"/>
                </a:solidFill>
                <a:latin typeface="Calibri"/>
                <a:cs typeface="Calibri"/>
              </a:rPr>
              <a:t>*Ses kontrolü</a:t>
            </a:r>
          </a:p>
          <a:p>
            <a:pPr algn="l"/>
            <a:r>
              <a:rPr lang="tr-TR" dirty="0" smtClean="0">
                <a:solidFill>
                  <a:schemeClr val="tx1"/>
                </a:solidFill>
                <a:latin typeface="Calibri"/>
                <a:cs typeface="Calibri"/>
              </a:rPr>
              <a:t>*Dia projeksiyon</a:t>
            </a:r>
          </a:p>
          <a:p>
            <a:pPr algn="l"/>
            <a:r>
              <a:rPr lang="tr-TR" dirty="0" smtClean="0">
                <a:solidFill>
                  <a:schemeClr val="tx1"/>
                </a:solidFill>
                <a:latin typeface="Calibri"/>
                <a:cs typeface="Calibri"/>
              </a:rPr>
              <a:t>*Televizyon</a:t>
            </a:r>
          </a:p>
          <a:p>
            <a:pPr algn="l"/>
            <a:r>
              <a:rPr lang="tr-TR" dirty="0" smtClean="0">
                <a:solidFill>
                  <a:schemeClr val="tx1"/>
                </a:solidFill>
                <a:latin typeface="Calibri"/>
                <a:cs typeface="Calibri"/>
              </a:rPr>
              <a:t>*Video</a:t>
            </a:r>
          </a:p>
          <a:p>
            <a:pPr algn="l"/>
            <a:r>
              <a:rPr lang="tr-TR" dirty="0" smtClean="0">
                <a:solidFill>
                  <a:schemeClr val="tx1"/>
                </a:solidFill>
                <a:latin typeface="Calibri"/>
                <a:cs typeface="Calibri"/>
              </a:rPr>
              <a:t>*Yaka mikrofonu</a:t>
            </a:r>
          </a:p>
          <a:p>
            <a:pPr algn="l"/>
            <a:r>
              <a:rPr lang="tr-TR" dirty="0" smtClean="0">
                <a:solidFill>
                  <a:schemeClr val="tx1"/>
                </a:solidFill>
                <a:latin typeface="Calibri"/>
                <a:cs typeface="Calibri"/>
              </a:rPr>
              <a:t>*Yazı panosu</a:t>
            </a:r>
          </a:p>
          <a:p>
            <a:pPr algn="l"/>
            <a:r>
              <a:rPr lang="tr-TR" dirty="0" smtClean="0">
                <a:solidFill>
                  <a:schemeClr val="tx1"/>
                </a:solidFill>
                <a:latin typeface="Calibri"/>
                <a:cs typeface="Calibri"/>
              </a:rPr>
              <a:t>*Mikrofon</a:t>
            </a:r>
          </a:p>
          <a:p>
            <a:pPr algn="l"/>
            <a:r>
              <a:rPr lang="tr-TR" dirty="0" smtClean="0">
                <a:solidFill>
                  <a:schemeClr val="tx1"/>
                </a:solidFill>
                <a:latin typeface="Calibri"/>
                <a:cs typeface="Calibri"/>
              </a:rPr>
              <a:t>*</a:t>
            </a:r>
            <a:r>
              <a:rPr lang="tr-TR" dirty="0" err="1" smtClean="0">
                <a:solidFill>
                  <a:schemeClr val="tx1"/>
                </a:solidFill>
                <a:latin typeface="Calibri"/>
                <a:cs typeface="Calibri"/>
              </a:rPr>
              <a:t>Laser</a:t>
            </a:r>
            <a:r>
              <a:rPr lang="tr-TR" dirty="0" smtClean="0">
                <a:solidFill>
                  <a:schemeClr val="tx1"/>
                </a:solidFill>
                <a:latin typeface="Calibri"/>
                <a:cs typeface="Calibri"/>
              </a:rPr>
              <a:t> </a:t>
            </a:r>
            <a:r>
              <a:rPr lang="tr-TR" dirty="0" err="1" smtClean="0">
                <a:solidFill>
                  <a:schemeClr val="tx1"/>
                </a:solidFill>
                <a:latin typeface="Calibri"/>
                <a:cs typeface="Calibri"/>
              </a:rPr>
              <a:t>pointer</a:t>
            </a:r>
            <a:endParaRPr lang="tr-TR" dirty="0" smtClean="0">
              <a:solidFill>
                <a:schemeClr val="tx1"/>
              </a:solidFill>
              <a:latin typeface="Calibri"/>
              <a:cs typeface="Calibri"/>
            </a:endParaRPr>
          </a:p>
          <a:p>
            <a:pPr algn="l"/>
            <a:r>
              <a:rPr lang="tr-TR" dirty="0" smtClean="0">
                <a:solidFill>
                  <a:schemeClr val="tx1"/>
                </a:solidFill>
                <a:latin typeface="Calibri"/>
                <a:cs typeface="Calibri"/>
              </a:rPr>
              <a:t>*Dijital internet</a:t>
            </a:r>
          </a:p>
          <a:p>
            <a:pPr algn="l"/>
            <a:r>
              <a:rPr lang="tr-TR" dirty="0" smtClean="0">
                <a:solidFill>
                  <a:schemeClr val="tx1"/>
                </a:solidFill>
                <a:latin typeface="Calibri"/>
                <a:cs typeface="Calibri"/>
              </a:rPr>
              <a:t>*Perde</a:t>
            </a:r>
          </a:p>
          <a:p>
            <a:pPr algn="l"/>
            <a:r>
              <a:rPr lang="tr-TR" dirty="0" smtClean="0">
                <a:solidFill>
                  <a:schemeClr val="tx1"/>
                </a:solidFill>
                <a:latin typeface="Calibri"/>
                <a:cs typeface="Calibri"/>
              </a:rPr>
              <a:t>*</a:t>
            </a:r>
            <a:r>
              <a:rPr lang="tr-TR" dirty="0" err="1" smtClean="0">
                <a:solidFill>
                  <a:schemeClr val="tx1"/>
                </a:solidFill>
                <a:latin typeface="Calibri"/>
                <a:cs typeface="Calibri"/>
              </a:rPr>
              <a:t>Sinevizyon</a:t>
            </a:r>
            <a:r>
              <a:rPr lang="tr-TR" dirty="0" smtClean="0">
                <a:solidFill>
                  <a:schemeClr val="tx1"/>
                </a:solidFill>
                <a:latin typeface="Calibri"/>
                <a:cs typeface="Calibri"/>
              </a:rPr>
              <a:t> vb.</a:t>
            </a:r>
            <a:endParaRPr lang="tr-TR" dirty="0">
              <a:solidFill>
                <a:schemeClr val="tx1"/>
              </a:solidFill>
            </a:endParaRPr>
          </a:p>
        </p:txBody>
      </p:sp>
    </p:spTree>
    <p:extLst>
      <p:ext uri="{BB962C8B-B14F-4D97-AF65-F5344CB8AC3E}">
        <p14:creationId xmlns:p14="http://schemas.microsoft.com/office/powerpoint/2010/main" val="1480162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83568" y="764704"/>
            <a:ext cx="7776864" cy="5760640"/>
          </a:xfrm>
        </p:spPr>
        <p:txBody>
          <a:bodyPr/>
          <a:lstStyle/>
          <a:p>
            <a:r>
              <a:rPr lang="tr-TR" sz="1600" b="1" dirty="0">
                <a:solidFill>
                  <a:srgbClr val="C00000"/>
                </a:solidFill>
              </a:rPr>
              <a:t>Ziyafet salonlarının mimari açıdan tasarlarken m² olarak belirlenmesi yanında fonksiyonel olabilmesi için olması gereken hususlar</a:t>
            </a:r>
          </a:p>
          <a:p>
            <a:pPr algn="l"/>
            <a:r>
              <a:rPr lang="tr-TR" sz="1600" dirty="0" smtClean="0">
                <a:solidFill>
                  <a:schemeClr val="tx1"/>
                </a:solidFill>
              </a:rPr>
              <a:t>1-Ziyafet salonları farklı organizasyonlara hitap edecek şekilde esnekliğe sahip olmalıdır.</a:t>
            </a:r>
          </a:p>
          <a:p>
            <a:pPr algn="l"/>
            <a:r>
              <a:rPr lang="tr-TR" sz="1600" dirty="0" smtClean="0">
                <a:solidFill>
                  <a:schemeClr val="tx1"/>
                </a:solidFill>
              </a:rPr>
              <a:t>2-Ziyafet salonunun konumu iş akışını kolaylaştırmalıdır.</a:t>
            </a:r>
          </a:p>
          <a:p>
            <a:pPr algn="l"/>
            <a:r>
              <a:rPr lang="tr-TR" sz="1600" dirty="0" smtClean="0">
                <a:solidFill>
                  <a:schemeClr val="tx1"/>
                </a:solidFill>
              </a:rPr>
              <a:t>3-Ziyafet salonunun konumu malzeme teminini kolaylaştırmalıdır.</a:t>
            </a:r>
          </a:p>
          <a:p>
            <a:pPr algn="l"/>
            <a:r>
              <a:rPr lang="tr-TR" sz="1600" dirty="0" smtClean="0">
                <a:solidFill>
                  <a:schemeClr val="tx1"/>
                </a:solidFill>
              </a:rPr>
              <a:t>4-Ziyafetlerde kullanılacak masaların istiflenebileceği alanların oluşturulmasına özen gösterilmelidir.</a:t>
            </a:r>
          </a:p>
          <a:p>
            <a:pPr algn="l"/>
            <a:r>
              <a:rPr lang="tr-TR" sz="1600" dirty="0" smtClean="0">
                <a:solidFill>
                  <a:schemeClr val="tx1"/>
                </a:solidFill>
              </a:rPr>
              <a:t>5-Diğer (ışık düzeni, ses düzeni, akustik durumu, vestiyerin konumu vb.)</a:t>
            </a:r>
          </a:p>
          <a:p>
            <a:pPr algn="l"/>
            <a:r>
              <a:rPr lang="tr-TR" sz="1600" dirty="0">
                <a:solidFill>
                  <a:schemeClr val="tx1"/>
                </a:solidFill>
              </a:rPr>
              <a:t>	</a:t>
            </a:r>
            <a:endParaRPr lang="tr-TR" sz="1600" dirty="0" smtClean="0">
              <a:solidFill>
                <a:schemeClr val="tx1"/>
              </a:solidFill>
            </a:endParaRPr>
          </a:p>
          <a:p>
            <a:pPr algn="l"/>
            <a:r>
              <a:rPr lang="tr-TR" sz="1600" dirty="0">
                <a:solidFill>
                  <a:schemeClr val="tx1"/>
                </a:solidFill>
              </a:rPr>
              <a:t>	</a:t>
            </a:r>
            <a:r>
              <a:rPr lang="tr-TR" sz="1600" dirty="0" smtClean="0">
                <a:solidFill>
                  <a:schemeClr val="tx1"/>
                </a:solidFill>
              </a:rPr>
              <a:t>Satış esnasında banket yöneticisinin salonların rezervasyon durumlarını bilmesi ona büyük kolaylık sağlayacaktır. Salonların rezervasyon durumları günlük, haftalık, aylık, yıllık tablolara kayıt edilmelidir.</a:t>
            </a:r>
          </a:p>
          <a:p>
            <a:pPr algn="l"/>
            <a:r>
              <a:rPr lang="tr-TR" sz="1600" dirty="0">
                <a:solidFill>
                  <a:schemeClr val="tx1"/>
                </a:solidFill>
              </a:rPr>
              <a:t>	</a:t>
            </a:r>
            <a:r>
              <a:rPr lang="tr-TR" sz="1600" dirty="0" smtClean="0">
                <a:solidFill>
                  <a:schemeClr val="tx1"/>
                </a:solidFill>
              </a:rPr>
              <a:t>Ziyafet salonlarının dekorasyonu ziyafetin amacıyla yakından ilgilidir. Genel mekanlarda olduğu gibi ziyafet salonlarının dekorasyonu unsurlarının başında </a:t>
            </a:r>
            <a:r>
              <a:rPr lang="tr-TR" sz="1600" dirty="0" smtClean="0">
                <a:solidFill>
                  <a:srgbClr val="C00000"/>
                </a:solidFill>
              </a:rPr>
              <a:t>ışık</a:t>
            </a:r>
            <a:r>
              <a:rPr lang="tr-TR" sz="1600" dirty="0" smtClean="0">
                <a:solidFill>
                  <a:schemeClr val="tx1"/>
                </a:solidFill>
              </a:rPr>
              <a:t> ve </a:t>
            </a:r>
            <a:r>
              <a:rPr lang="tr-TR" sz="1600" dirty="0" smtClean="0">
                <a:solidFill>
                  <a:srgbClr val="C00000"/>
                </a:solidFill>
              </a:rPr>
              <a:t>renk</a:t>
            </a:r>
            <a:r>
              <a:rPr lang="tr-TR" sz="1600" dirty="0" smtClean="0">
                <a:solidFill>
                  <a:schemeClr val="tx1"/>
                </a:solidFill>
              </a:rPr>
              <a:t> gelmektedir.</a:t>
            </a:r>
          </a:p>
          <a:p>
            <a:pPr algn="l"/>
            <a:r>
              <a:rPr lang="tr-TR" sz="1600" dirty="0" smtClean="0">
                <a:solidFill>
                  <a:schemeClr val="tx1"/>
                </a:solidFill>
              </a:rPr>
              <a:t>Ziyafet salonlarında yaratılmak istenen atmosfer açısından ışıklandırma;</a:t>
            </a:r>
          </a:p>
          <a:p>
            <a:pPr algn="l"/>
            <a:r>
              <a:rPr lang="tr-TR" sz="1600" dirty="0" smtClean="0">
                <a:solidFill>
                  <a:schemeClr val="tx1"/>
                </a:solidFill>
              </a:rPr>
              <a:t>*Dolaylı</a:t>
            </a:r>
          </a:p>
          <a:p>
            <a:pPr algn="l"/>
            <a:r>
              <a:rPr lang="tr-TR" sz="1600" dirty="0" smtClean="0">
                <a:solidFill>
                  <a:schemeClr val="tx1"/>
                </a:solidFill>
              </a:rPr>
              <a:t>*Dolaysız</a:t>
            </a:r>
          </a:p>
          <a:p>
            <a:pPr algn="l"/>
            <a:r>
              <a:rPr lang="tr-TR" sz="1600" dirty="0" smtClean="0">
                <a:solidFill>
                  <a:schemeClr val="tx1"/>
                </a:solidFill>
              </a:rPr>
              <a:t>*Yaygın</a:t>
            </a:r>
          </a:p>
          <a:p>
            <a:pPr algn="l"/>
            <a:r>
              <a:rPr lang="tr-TR" sz="1600" dirty="0" smtClean="0">
                <a:solidFill>
                  <a:schemeClr val="tx1"/>
                </a:solidFill>
              </a:rPr>
              <a:t>*Sıcak</a:t>
            </a:r>
          </a:p>
          <a:p>
            <a:pPr algn="l"/>
            <a:r>
              <a:rPr lang="tr-TR" sz="1600" dirty="0" smtClean="0">
                <a:solidFill>
                  <a:schemeClr val="tx1"/>
                </a:solidFill>
              </a:rPr>
              <a:t>*Soğuk</a:t>
            </a:r>
          </a:p>
          <a:p>
            <a:pPr algn="l"/>
            <a:r>
              <a:rPr lang="tr-TR" sz="1600" dirty="0" smtClean="0">
                <a:solidFill>
                  <a:schemeClr val="tx1"/>
                </a:solidFill>
              </a:rPr>
              <a:t>*Karmaşık şekilde yapılabilir.</a:t>
            </a:r>
            <a:endParaRPr lang="tr-TR" sz="1600" dirty="0">
              <a:solidFill>
                <a:schemeClr val="tx1"/>
              </a:solidFill>
            </a:endParaRPr>
          </a:p>
        </p:txBody>
      </p:sp>
    </p:spTree>
    <p:extLst>
      <p:ext uri="{BB962C8B-B14F-4D97-AF65-F5344CB8AC3E}">
        <p14:creationId xmlns:p14="http://schemas.microsoft.com/office/powerpoint/2010/main" val="1295597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67544" y="620688"/>
            <a:ext cx="8208912" cy="5760640"/>
          </a:xfrm>
        </p:spPr>
        <p:txBody>
          <a:bodyPr/>
          <a:lstStyle/>
          <a:p>
            <a:pPr algn="l"/>
            <a:r>
              <a:rPr lang="tr-TR" dirty="0" smtClean="0"/>
              <a:t>	</a:t>
            </a:r>
          </a:p>
          <a:p>
            <a:pPr algn="l"/>
            <a:endParaRPr lang="tr-TR" dirty="0">
              <a:solidFill>
                <a:schemeClr val="tx1"/>
              </a:solidFill>
            </a:endParaRPr>
          </a:p>
          <a:p>
            <a:pPr algn="l"/>
            <a:endParaRPr lang="tr-TR" smtClean="0">
              <a:solidFill>
                <a:schemeClr val="tx1"/>
              </a:solidFill>
            </a:endParaRPr>
          </a:p>
          <a:p>
            <a:pPr algn="l"/>
            <a:r>
              <a:rPr lang="tr-TR" smtClean="0">
                <a:solidFill>
                  <a:schemeClr val="tx1"/>
                </a:solidFill>
              </a:rPr>
              <a:t>Önemli </a:t>
            </a:r>
            <a:r>
              <a:rPr lang="tr-TR" dirty="0" smtClean="0">
                <a:solidFill>
                  <a:schemeClr val="tx1"/>
                </a:solidFill>
              </a:rPr>
              <a:t>bir ayrıntıda ışıklandırma ile birlikte renk uyumudur. Salonda kullanılan materyaller konusunda da (çiçek, masa örtüleri, peçeteler, tablolar vb.) renlerin uyumuna dikkat edilmelidir.</a:t>
            </a:r>
          </a:p>
          <a:p>
            <a:pPr algn="l"/>
            <a:r>
              <a:rPr lang="tr-TR" dirty="0"/>
              <a:t>	</a:t>
            </a:r>
            <a:r>
              <a:rPr lang="tr-TR" dirty="0" smtClean="0">
                <a:solidFill>
                  <a:srgbClr val="C00000"/>
                </a:solidFill>
              </a:rPr>
              <a:t>Ana hatlarıyla ziyafet salonlarında renk kullanırken dikkat edilmesi gereken hususlar;</a:t>
            </a:r>
          </a:p>
          <a:p>
            <a:pPr algn="l"/>
            <a:r>
              <a:rPr lang="tr-TR" dirty="0" smtClean="0">
                <a:solidFill>
                  <a:schemeClr val="tx1"/>
                </a:solidFill>
              </a:rPr>
              <a:t>*Ziyafet salonunun büyüklüğü</a:t>
            </a:r>
          </a:p>
          <a:p>
            <a:pPr algn="l"/>
            <a:r>
              <a:rPr lang="tr-TR" dirty="0" smtClean="0">
                <a:solidFill>
                  <a:schemeClr val="tx1"/>
                </a:solidFill>
              </a:rPr>
              <a:t>*Tavan yüksekliği ve kullanım alanının şekli</a:t>
            </a:r>
          </a:p>
          <a:p>
            <a:pPr algn="l"/>
            <a:r>
              <a:rPr lang="tr-TR" dirty="0" smtClean="0">
                <a:solidFill>
                  <a:schemeClr val="tx1"/>
                </a:solidFill>
              </a:rPr>
              <a:t>*Aydınlatma biçimi</a:t>
            </a:r>
          </a:p>
          <a:p>
            <a:pPr algn="l"/>
            <a:r>
              <a:rPr lang="tr-TR" dirty="0" smtClean="0">
                <a:solidFill>
                  <a:schemeClr val="tx1"/>
                </a:solidFill>
              </a:rPr>
              <a:t>*Ziyafet salonunda kullanılan malzemenin türü</a:t>
            </a:r>
          </a:p>
          <a:p>
            <a:pPr algn="l"/>
            <a:r>
              <a:rPr lang="tr-TR" dirty="0" smtClean="0">
                <a:solidFill>
                  <a:schemeClr val="tx1"/>
                </a:solidFill>
              </a:rPr>
              <a:t>*Diğer malzeme ve eşyalardaki hakim renkler</a:t>
            </a:r>
          </a:p>
          <a:p>
            <a:pPr algn="l"/>
            <a:r>
              <a:rPr lang="tr-TR" dirty="0" smtClean="0">
                <a:solidFill>
                  <a:schemeClr val="tx1"/>
                </a:solidFill>
              </a:rPr>
              <a:t>*Müşteri profili</a:t>
            </a:r>
          </a:p>
          <a:p>
            <a:pPr algn="l"/>
            <a:r>
              <a:rPr lang="tr-TR" dirty="0" smtClean="0">
                <a:solidFill>
                  <a:schemeClr val="tx1"/>
                </a:solidFill>
              </a:rPr>
              <a:t>*Ziyafet salonundaki sabit eşyalar ve yer döşemesinin görünümü</a:t>
            </a:r>
          </a:p>
          <a:p>
            <a:pPr algn="l"/>
            <a:endParaRPr lang="tr-TR" dirty="0"/>
          </a:p>
        </p:txBody>
      </p:sp>
    </p:spTree>
    <p:extLst>
      <p:ext uri="{BB962C8B-B14F-4D97-AF65-F5344CB8AC3E}">
        <p14:creationId xmlns:p14="http://schemas.microsoft.com/office/powerpoint/2010/main" val="389010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3541776" y="691896"/>
            <a:ext cx="2039112" cy="393192"/>
          </a:xfrm>
          <a:prstGeom prst="rect">
            <a:avLst/>
          </a:prstGeom>
          <a:solidFill>
            <a:srgbClr val="FFFFFF"/>
          </a:solidFill>
        </p:spPr>
        <p:txBody>
          <a:bodyPr wrap="none" lIns="0" tIns="0" rIns="0" bIns="0">
            <a:noAutofit/>
          </a:bodyPr>
          <a:lstStyle/>
          <a:p>
            <a:pPr indent="0" algn="ctr"/>
            <a:r>
              <a:rPr lang="tr" sz="3000">
                <a:latin typeface="Arial"/>
              </a:rPr>
              <a:t>Ziyafet Emri</a:t>
            </a:r>
          </a:p>
        </p:txBody>
      </p:sp>
      <p:sp>
        <p:nvSpPr>
          <p:cNvPr id="4" name="3 Dikdörtgen"/>
          <p:cNvSpPr/>
          <p:nvPr/>
        </p:nvSpPr>
        <p:spPr>
          <a:xfrm>
            <a:off x="536448" y="1725168"/>
            <a:ext cx="8068056" cy="2859024"/>
          </a:xfrm>
          <a:prstGeom prst="rect">
            <a:avLst/>
          </a:prstGeom>
          <a:solidFill>
            <a:srgbClr val="FFFFFF"/>
          </a:solidFill>
        </p:spPr>
        <p:txBody>
          <a:bodyPr lIns="0" tIns="0" rIns="0" bIns="0">
            <a:noAutofit/>
          </a:bodyPr>
          <a:lstStyle/>
          <a:p>
            <a:pPr indent="0" algn="just"/>
            <a:r>
              <a:rPr lang="tr" sz="3200">
                <a:latin typeface="Arial"/>
              </a:rPr>
              <a:t>Bir ziyafetin kabulü otel için o ziyafetle ilgili çalışmaların başlangıcıdır. Ziyafet yöneticisi tüm çalışmaların zamanında ve eksiksiz yönetiminden sorumludur. Ziyafet Emrini alan birimler kendine ait işler için planlama yapar.</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786384" y="1246632"/>
            <a:ext cx="7559040" cy="1200912"/>
          </a:xfrm>
          <a:prstGeom prst="rect">
            <a:avLst/>
          </a:prstGeom>
          <a:solidFill>
            <a:srgbClr val="FFFFFF"/>
          </a:solidFill>
        </p:spPr>
        <p:txBody>
          <a:bodyPr lIns="0" tIns="0" rIns="0" bIns="0">
            <a:noAutofit/>
          </a:bodyPr>
          <a:lstStyle/>
          <a:p>
            <a:pPr indent="0" algn="ctr"/>
            <a:r>
              <a:rPr lang="tr" sz="4400">
                <a:latin typeface="Arial"/>
              </a:rPr>
              <a:t>Ziyafet ve İkram Hizmetlerinde Yönetim</a:t>
            </a:r>
          </a:p>
        </p:txBody>
      </p:sp>
      <p:sp>
        <p:nvSpPr>
          <p:cNvPr id="4" name="3 Dikdörtgen"/>
          <p:cNvSpPr/>
          <p:nvPr/>
        </p:nvSpPr>
        <p:spPr>
          <a:xfrm>
            <a:off x="2151888" y="3087624"/>
            <a:ext cx="4867656" cy="411480"/>
          </a:xfrm>
          <a:prstGeom prst="rect">
            <a:avLst/>
          </a:prstGeom>
          <a:solidFill>
            <a:srgbClr val="FFFFFF"/>
          </a:solidFill>
        </p:spPr>
        <p:txBody>
          <a:bodyPr wrap="none" lIns="0" tIns="0" rIns="0" bIns="0">
            <a:noAutofit/>
          </a:bodyPr>
          <a:lstStyle/>
          <a:p>
            <a:pPr indent="0" algn="ctr"/>
            <a:r>
              <a:rPr lang="tr" sz="3200" i="1">
                <a:latin typeface="Arial"/>
              </a:rPr>
              <a:t>Ziyafet Hizmetleri Yönetimi</a:t>
            </a:r>
          </a:p>
        </p:txBody>
      </p:sp>
      <p:sp>
        <p:nvSpPr>
          <p:cNvPr id="5" name="4 Dikdörtgen"/>
          <p:cNvSpPr/>
          <p:nvPr/>
        </p:nvSpPr>
        <p:spPr>
          <a:xfrm>
            <a:off x="3983736" y="4197096"/>
            <a:ext cx="1188720" cy="298704"/>
          </a:xfrm>
          <a:prstGeom prst="rect">
            <a:avLst/>
          </a:prstGeom>
          <a:solidFill>
            <a:srgbClr val="FFFFFF"/>
          </a:solidFill>
        </p:spPr>
        <p:txBody>
          <a:bodyPr wrap="none" lIns="0" tIns="0" rIns="0" bIns="0">
            <a:noAutofit/>
          </a:bodyPr>
          <a:lstStyle/>
          <a:p>
            <a:pPr indent="0" algn="ctr"/>
            <a:r>
              <a:rPr lang="tr" sz="2800" i="1">
                <a:latin typeface="Arial"/>
              </a:rPr>
              <a:t>Hafta-3</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260649"/>
            <a:ext cx="7772400" cy="504055"/>
          </a:xfrm>
        </p:spPr>
        <p:txBody>
          <a:bodyPr/>
          <a:lstStyle/>
          <a:p>
            <a:pPr algn="ctr"/>
            <a:r>
              <a:rPr lang="tr-TR" dirty="0" smtClean="0">
                <a:solidFill>
                  <a:srgbClr val="FF0000"/>
                </a:solidFill>
              </a:rPr>
              <a:t>Yiyecek İçecek İşletmelerinde Yönetim</a:t>
            </a:r>
            <a:endParaRPr lang="tr-TR" dirty="0">
              <a:solidFill>
                <a:srgbClr val="FF0000"/>
              </a:solidFill>
            </a:endParaRPr>
          </a:p>
        </p:txBody>
      </p:sp>
      <p:sp>
        <p:nvSpPr>
          <p:cNvPr id="3" name="Alt Başlık 2"/>
          <p:cNvSpPr>
            <a:spLocks noGrp="1"/>
          </p:cNvSpPr>
          <p:nvPr>
            <p:ph type="subTitle" idx="1"/>
          </p:nvPr>
        </p:nvSpPr>
        <p:spPr>
          <a:xfrm>
            <a:off x="467544" y="764704"/>
            <a:ext cx="8352928" cy="5832648"/>
          </a:xfrm>
        </p:spPr>
        <p:txBody>
          <a:bodyPr/>
          <a:lstStyle/>
          <a:p>
            <a:pPr algn="l"/>
            <a:r>
              <a:rPr lang="tr-TR" dirty="0">
                <a:solidFill>
                  <a:srgbClr val="FF0000"/>
                </a:solidFill>
              </a:rPr>
              <a:t>1. Yiyecek İçecek İşletmelerinde Yönetim Süreci</a:t>
            </a:r>
          </a:p>
          <a:p>
            <a:pPr algn="l"/>
            <a:r>
              <a:rPr lang="tr-TR" dirty="0">
                <a:solidFill>
                  <a:srgbClr val="FF0000"/>
                </a:solidFill>
              </a:rPr>
              <a:t>2. Yiyecek İçecek İşletmelerinin Yönetsel Fonksiyonları</a:t>
            </a:r>
          </a:p>
          <a:p>
            <a:pPr algn="l"/>
            <a:r>
              <a:rPr lang="tr-TR" dirty="0">
                <a:solidFill>
                  <a:srgbClr val="C00000"/>
                </a:solidFill>
              </a:rPr>
              <a:t>1. Yiyecek İçecek İşletmelerinde </a:t>
            </a:r>
            <a:r>
              <a:rPr lang="tr-TR" dirty="0" smtClean="0">
                <a:solidFill>
                  <a:srgbClr val="C00000"/>
                </a:solidFill>
              </a:rPr>
              <a:t>Yönetim Süreci</a:t>
            </a:r>
            <a:endParaRPr lang="tr-TR" dirty="0">
              <a:solidFill>
                <a:srgbClr val="C00000"/>
              </a:solidFill>
            </a:endParaRPr>
          </a:p>
          <a:p>
            <a:pPr algn="l"/>
            <a:r>
              <a:rPr lang="tr-TR" dirty="0">
                <a:solidFill>
                  <a:schemeClr val="tx1"/>
                </a:solidFill>
              </a:rPr>
              <a:t>Yönetim, çalışanların işletme amaçlarına sağlaması için</a:t>
            </a:r>
            <a:r>
              <a:rPr lang="tr-TR" dirty="0" smtClean="0">
                <a:solidFill>
                  <a:schemeClr val="tx1"/>
                </a:solidFill>
              </a:rPr>
              <a:t>, örgütlenmesi</a:t>
            </a:r>
            <a:r>
              <a:rPr lang="tr-TR" dirty="0">
                <a:solidFill>
                  <a:schemeClr val="tx1"/>
                </a:solidFill>
              </a:rPr>
              <a:t>, yol gösterilmesi, çalışmalarının </a:t>
            </a:r>
            <a:r>
              <a:rPr lang="tr-TR" dirty="0" smtClean="0">
                <a:solidFill>
                  <a:schemeClr val="tx1"/>
                </a:solidFill>
              </a:rPr>
              <a:t>düzenlenerek kontrolünün </a:t>
            </a:r>
            <a:r>
              <a:rPr lang="tr-TR" dirty="0">
                <a:solidFill>
                  <a:schemeClr val="tx1"/>
                </a:solidFill>
              </a:rPr>
              <a:t>sağlanması çabalarının tümü </a:t>
            </a:r>
            <a:r>
              <a:rPr lang="tr-TR" dirty="0" smtClean="0">
                <a:solidFill>
                  <a:schemeClr val="tx1"/>
                </a:solidFill>
              </a:rPr>
              <a:t>olarak tanımlanabilir</a:t>
            </a:r>
            <a:r>
              <a:rPr lang="tr-TR" dirty="0">
                <a:solidFill>
                  <a:schemeClr val="tx1"/>
                </a:solidFill>
              </a:rPr>
              <a:t>. Daha basit bir ifadeyle ise yönetim “Başkaları</a:t>
            </a:r>
          </a:p>
          <a:p>
            <a:pPr algn="l"/>
            <a:r>
              <a:rPr lang="tr-TR" dirty="0">
                <a:solidFill>
                  <a:schemeClr val="tx1"/>
                </a:solidFill>
              </a:rPr>
              <a:t>aracılığıyla iş görmek”, yönetici ise “başkaları aracılığıyla </a:t>
            </a:r>
            <a:r>
              <a:rPr lang="tr-TR" dirty="0" smtClean="0">
                <a:solidFill>
                  <a:schemeClr val="tx1"/>
                </a:solidFill>
              </a:rPr>
              <a:t>iş gören </a:t>
            </a:r>
            <a:r>
              <a:rPr lang="tr-TR" dirty="0">
                <a:solidFill>
                  <a:schemeClr val="tx1"/>
                </a:solidFill>
              </a:rPr>
              <a:t>kişi” olarak ifade </a:t>
            </a:r>
            <a:r>
              <a:rPr lang="tr-TR" dirty="0" smtClean="0">
                <a:solidFill>
                  <a:schemeClr val="tx1"/>
                </a:solidFill>
              </a:rPr>
              <a:t>edilebilir.</a:t>
            </a:r>
          </a:p>
          <a:p>
            <a:pPr algn="l"/>
            <a:r>
              <a:rPr lang="tr-TR" dirty="0">
                <a:solidFill>
                  <a:schemeClr val="tx1"/>
                </a:solidFill>
              </a:rPr>
              <a:t>	</a:t>
            </a:r>
            <a:r>
              <a:rPr lang="tr-TR" dirty="0" smtClean="0">
                <a:solidFill>
                  <a:schemeClr val="tx1"/>
                </a:solidFill>
              </a:rPr>
              <a:t>Yönetim kademelerini 3 gurupta toplamak mümkündür;</a:t>
            </a:r>
          </a:p>
          <a:p>
            <a:pPr algn="l"/>
            <a:r>
              <a:rPr lang="tr-TR" dirty="0" smtClean="0">
                <a:solidFill>
                  <a:schemeClr val="tx1"/>
                </a:solidFill>
              </a:rPr>
              <a:t>1-Üst kademe yönetimi (Otel müdürü, yardımcıları, bağımsız işletmenin yöneticisi vb.).</a:t>
            </a:r>
          </a:p>
          <a:p>
            <a:pPr algn="l"/>
            <a:r>
              <a:rPr lang="tr-TR" dirty="0" smtClean="0">
                <a:solidFill>
                  <a:schemeClr val="tx1"/>
                </a:solidFill>
              </a:rPr>
              <a:t>2-Orta kademe yönetimi (F.B Müdürü, </a:t>
            </a:r>
            <a:r>
              <a:rPr lang="tr-TR" dirty="0" err="1" smtClean="0">
                <a:solidFill>
                  <a:schemeClr val="tx1"/>
                </a:solidFill>
              </a:rPr>
              <a:t>Önbüro</a:t>
            </a:r>
            <a:r>
              <a:rPr lang="tr-TR" dirty="0" smtClean="0">
                <a:solidFill>
                  <a:schemeClr val="tx1"/>
                </a:solidFill>
              </a:rPr>
              <a:t> Müdürü vb.)</a:t>
            </a:r>
          </a:p>
          <a:p>
            <a:pPr algn="l"/>
            <a:r>
              <a:rPr lang="tr-TR" dirty="0" smtClean="0">
                <a:solidFill>
                  <a:schemeClr val="tx1"/>
                </a:solidFill>
              </a:rPr>
              <a:t>3-Alt kademe yönetimi (</a:t>
            </a:r>
            <a:r>
              <a:rPr lang="tr-TR" dirty="0" err="1" smtClean="0">
                <a:solidFill>
                  <a:schemeClr val="tx1"/>
                </a:solidFill>
              </a:rPr>
              <a:t>head</a:t>
            </a:r>
            <a:r>
              <a:rPr lang="tr-TR" dirty="0" smtClean="0">
                <a:solidFill>
                  <a:schemeClr val="tx1"/>
                </a:solidFill>
              </a:rPr>
              <a:t> </a:t>
            </a:r>
            <a:r>
              <a:rPr lang="tr-TR" dirty="0" err="1" smtClean="0">
                <a:solidFill>
                  <a:schemeClr val="tx1"/>
                </a:solidFill>
              </a:rPr>
              <a:t>waiter</a:t>
            </a:r>
            <a:r>
              <a:rPr lang="tr-TR" dirty="0" smtClean="0">
                <a:solidFill>
                  <a:schemeClr val="tx1"/>
                </a:solidFill>
              </a:rPr>
              <a:t>, </a:t>
            </a:r>
            <a:r>
              <a:rPr lang="tr-TR" dirty="0" err="1" smtClean="0">
                <a:solidFill>
                  <a:schemeClr val="tx1"/>
                </a:solidFill>
              </a:rPr>
              <a:t>supervisor</a:t>
            </a:r>
            <a:r>
              <a:rPr lang="tr-TR" dirty="0" smtClean="0">
                <a:solidFill>
                  <a:schemeClr val="tx1"/>
                </a:solidFill>
              </a:rPr>
              <a:t>, birim şefleri)</a:t>
            </a:r>
          </a:p>
          <a:p>
            <a:pPr algn="l"/>
            <a:endParaRPr lang="tr-TR" dirty="0">
              <a:solidFill>
                <a:schemeClr val="tx1"/>
              </a:solidFill>
            </a:endParaRPr>
          </a:p>
          <a:p>
            <a:pPr algn="l"/>
            <a:r>
              <a:rPr lang="tr-TR" dirty="0" smtClean="0">
                <a:solidFill>
                  <a:schemeClr val="tx1"/>
                </a:solidFill>
              </a:rPr>
              <a:t>Yöneticide bulunması gereken beceriler;</a:t>
            </a:r>
          </a:p>
          <a:p>
            <a:pPr algn="l"/>
            <a:r>
              <a:rPr lang="tr-TR" dirty="0" smtClean="0">
                <a:solidFill>
                  <a:schemeClr val="tx1"/>
                </a:solidFill>
              </a:rPr>
              <a:t>1-Teknik beceri</a:t>
            </a:r>
          </a:p>
          <a:p>
            <a:pPr algn="l"/>
            <a:r>
              <a:rPr lang="tr-TR" dirty="0" smtClean="0">
                <a:solidFill>
                  <a:schemeClr val="tx1"/>
                </a:solidFill>
              </a:rPr>
              <a:t>2-İletişim becerisi</a:t>
            </a:r>
          </a:p>
          <a:p>
            <a:pPr algn="l"/>
            <a:r>
              <a:rPr lang="tr-TR" dirty="0" smtClean="0">
                <a:solidFill>
                  <a:schemeClr val="tx1"/>
                </a:solidFill>
              </a:rPr>
              <a:t>3-Analitik beceri</a:t>
            </a:r>
          </a:p>
          <a:p>
            <a:pPr algn="l"/>
            <a:r>
              <a:rPr lang="tr-TR" dirty="0" smtClean="0">
                <a:solidFill>
                  <a:schemeClr val="tx1"/>
                </a:solidFill>
              </a:rPr>
              <a:t>4-Karar verme becerisi</a:t>
            </a:r>
          </a:p>
          <a:p>
            <a:pPr algn="l"/>
            <a:r>
              <a:rPr lang="tr-TR" dirty="0" smtClean="0">
                <a:solidFill>
                  <a:schemeClr val="tx1"/>
                </a:solidFill>
              </a:rPr>
              <a:t>5-İnsan ilişkileri becerisi</a:t>
            </a:r>
          </a:p>
          <a:p>
            <a:pPr algn="l"/>
            <a:r>
              <a:rPr lang="tr-TR" dirty="0" smtClean="0">
                <a:solidFill>
                  <a:schemeClr val="tx1"/>
                </a:solidFill>
              </a:rPr>
              <a:t>6-Kavramsal beceri</a:t>
            </a:r>
            <a:endParaRPr lang="tr-TR" dirty="0">
              <a:solidFill>
                <a:schemeClr val="tx1"/>
              </a:solidFill>
            </a:endParaRPr>
          </a:p>
        </p:txBody>
      </p:sp>
    </p:spTree>
    <p:extLst>
      <p:ext uri="{BB962C8B-B14F-4D97-AF65-F5344CB8AC3E}">
        <p14:creationId xmlns:p14="http://schemas.microsoft.com/office/powerpoint/2010/main" val="23371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1124744"/>
            <a:ext cx="8424936" cy="4896544"/>
          </a:xfrm>
        </p:spPr>
        <p:txBody>
          <a:bodyPr/>
          <a:lstStyle/>
          <a:p>
            <a:pPr algn="l"/>
            <a:r>
              <a:rPr lang="tr-TR" u="sng" dirty="0" smtClean="0">
                <a:solidFill>
                  <a:srgbClr val="C00000"/>
                </a:solidFill>
              </a:rPr>
              <a:t>Yiyecek içecek yöneticisinin görevleri</a:t>
            </a:r>
            <a:endParaRPr lang="tr-TR" u="sng" dirty="0">
              <a:solidFill>
                <a:srgbClr val="C00000"/>
              </a:solidFill>
            </a:endParaRPr>
          </a:p>
          <a:p>
            <a:pPr algn="l"/>
            <a:r>
              <a:rPr lang="tr-TR" dirty="0" smtClean="0">
                <a:solidFill>
                  <a:schemeClr val="tx1"/>
                </a:solidFill>
              </a:rPr>
              <a:t>1-Personel eğitimi</a:t>
            </a:r>
          </a:p>
          <a:p>
            <a:pPr algn="l"/>
            <a:r>
              <a:rPr lang="tr-TR" dirty="0" smtClean="0">
                <a:solidFill>
                  <a:schemeClr val="tx1"/>
                </a:solidFill>
              </a:rPr>
              <a:t>2-Kalite kontrol</a:t>
            </a:r>
          </a:p>
          <a:p>
            <a:pPr algn="l"/>
            <a:r>
              <a:rPr lang="tr-TR" dirty="0" smtClean="0">
                <a:solidFill>
                  <a:schemeClr val="tx1"/>
                </a:solidFill>
              </a:rPr>
              <a:t>3-Maliyet kontrolü</a:t>
            </a:r>
          </a:p>
          <a:p>
            <a:pPr algn="l"/>
            <a:r>
              <a:rPr lang="tr-TR" dirty="0" smtClean="0">
                <a:solidFill>
                  <a:schemeClr val="tx1"/>
                </a:solidFill>
              </a:rPr>
              <a:t>4-Bütçeleme</a:t>
            </a:r>
          </a:p>
          <a:p>
            <a:pPr algn="l"/>
            <a:r>
              <a:rPr lang="tr-TR" dirty="0" smtClean="0">
                <a:solidFill>
                  <a:schemeClr val="tx1"/>
                </a:solidFill>
              </a:rPr>
              <a:t>5-Pazarlama</a:t>
            </a:r>
          </a:p>
          <a:p>
            <a:pPr algn="l"/>
            <a:r>
              <a:rPr lang="tr-TR" dirty="0" smtClean="0">
                <a:solidFill>
                  <a:schemeClr val="tx1"/>
                </a:solidFill>
              </a:rPr>
              <a:t>6-Yaratıcılık</a:t>
            </a:r>
          </a:p>
          <a:p>
            <a:pPr algn="l"/>
            <a:r>
              <a:rPr lang="tr-TR" dirty="0" smtClean="0">
                <a:solidFill>
                  <a:schemeClr val="tx1"/>
                </a:solidFill>
              </a:rPr>
              <a:t>7-Personel planlaması</a:t>
            </a:r>
            <a:endParaRPr lang="tr-TR" dirty="0">
              <a:solidFill>
                <a:schemeClr val="tx1"/>
              </a:solidFill>
            </a:endParaRPr>
          </a:p>
        </p:txBody>
      </p:sp>
    </p:spTree>
    <p:extLst>
      <p:ext uri="{BB962C8B-B14F-4D97-AF65-F5344CB8AC3E}">
        <p14:creationId xmlns:p14="http://schemas.microsoft.com/office/powerpoint/2010/main" val="3264143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23528" y="260649"/>
            <a:ext cx="8496944" cy="576063"/>
          </a:xfrm>
        </p:spPr>
        <p:txBody>
          <a:bodyPr/>
          <a:lstStyle/>
          <a:p>
            <a:pPr algn="ctr"/>
            <a:r>
              <a:rPr lang="tr-TR" dirty="0" smtClean="0">
                <a:solidFill>
                  <a:srgbClr val="C00000"/>
                </a:solidFill>
              </a:rPr>
              <a:t>1. Yiyecek İçecek İşletmelerinde Yönetim Süreci</a:t>
            </a:r>
            <a:r>
              <a:rPr lang="tr-TR" dirty="0" smtClean="0"/>
              <a:t/>
            </a:r>
            <a:br>
              <a:rPr lang="tr-TR" dirty="0" smtClean="0"/>
            </a:br>
            <a:endParaRPr lang="tr-TR" dirty="0"/>
          </a:p>
        </p:txBody>
      </p:sp>
      <p:pic>
        <p:nvPicPr>
          <p:cNvPr id="4" name="Resim 3"/>
          <p:cNvPicPr>
            <a:picLocks noChangeAspect="1"/>
          </p:cNvPicPr>
          <p:nvPr/>
        </p:nvPicPr>
        <p:blipFill>
          <a:blip r:embed="rId2"/>
          <a:stretch>
            <a:fillRect/>
          </a:stretch>
        </p:blipFill>
        <p:spPr>
          <a:xfrm>
            <a:off x="323528" y="908720"/>
            <a:ext cx="8496944" cy="5616624"/>
          </a:xfrm>
          <a:prstGeom prst="rect">
            <a:avLst/>
          </a:prstGeom>
        </p:spPr>
      </p:pic>
      <p:sp>
        <p:nvSpPr>
          <p:cNvPr id="3" name="Alt Başlık 2"/>
          <p:cNvSpPr>
            <a:spLocks noGrp="1"/>
          </p:cNvSpPr>
          <p:nvPr>
            <p:ph type="subTitle" idx="1"/>
          </p:nvPr>
        </p:nvSpPr>
        <p:spPr>
          <a:xfrm>
            <a:off x="323528" y="908720"/>
            <a:ext cx="8496944" cy="5616624"/>
          </a:xfrm>
        </p:spPr>
        <p:txBody>
          <a:bodyPr/>
          <a:lstStyle/>
          <a:p>
            <a:endParaRPr lang="tr-TR" dirty="0"/>
          </a:p>
        </p:txBody>
      </p:sp>
    </p:spTree>
    <p:extLst>
      <p:ext uri="{BB962C8B-B14F-4D97-AF65-F5344CB8AC3E}">
        <p14:creationId xmlns:p14="http://schemas.microsoft.com/office/powerpoint/2010/main" val="70390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23528" y="116633"/>
            <a:ext cx="8352928" cy="936103"/>
          </a:xfrm>
        </p:spPr>
        <p:txBody>
          <a:bodyPr/>
          <a:lstStyle/>
          <a:p>
            <a:pPr algn="ctr"/>
            <a:r>
              <a:rPr lang="tr-TR" dirty="0" smtClean="0">
                <a:solidFill>
                  <a:srgbClr val="C00000"/>
                </a:solidFill>
              </a:rPr>
              <a:t/>
            </a:r>
            <a:br>
              <a:rPr lang="tr-TR" dirty="0" smtClean="0">
                <a:solidFill>
                  <a:srgbClr val="C00000"/>
                </a:solidFill>
              </a:rPr>
            </a:br>
            <a:r>
              <a:rPr lang="tr-TR" dirty="0" smtClean="0">
                <a:solidFill>
                  <a:srgbClr val="C00000"/>
                </a:solidFill>
              </a:rPr>
              <a:t>Yiyecek içecek işletmelerinde yönetim sürecini oluşturan aşamalar:</a:t>
            </a:r>
            <a:endParaRPr lang="tr-TR" dirty="0">
              <a:solidFill>
                <a:srgbClr val="C00000"/>
              </a:solidFill>
            </a:endParaRPr>
          </a:p>
        </p:txBody>
      </p:sp>
      <p:sp>
        <p:nvSpPr>
          <p:cNvPr id="3" name="Alt Başlık 2"/>
          <p:cNvSpPr>
            <a:spLocks noGrp="1"/>
          </p:cNvSpPr>
          <p:nvPr>
            <p:ph type="subTitle" idx="1"/>
          </p:nvPr>
        </p:nvSpPr>
        <p:spPr>
          <a:xfrm>
            <a:off x="323528" y="1196752"/>
            <a:ext cx="8352928" cy="5328592"/>
          </a:xfrm>
        </p:spPr>
        <p:txBody>
          <a:bodyPr/>
          <a:lstStyle/>
          <a:p>
            <a:pPr algn="l"/>
            <a:r>
              <a:rPr lang="tr-TR" sz="2000" dirty="0">
                <a:solidFill>
                  <a:schemeClr val="tx1"/>
                </a:solidFill>
              </a:rPr>
              <a:t>• Menü Planlama Aşaması (İşletme Yöneticisi, Aşçıbaşı ve Şefler)</a:t>
            </a:r>
          </a:p>
          <a:p>
            <a:pPr algn="l"/>
            <a:r>
              <a:rPr lang="tr-TR" sz="2000" dirty="0">
                <a:solidFill>
                  <a:schemeClr val="tx1"/>
                </a:solidFill>
              </a:rPr>
              <a:t>• Satın Alma Aşaması (Satın Alma Görevlileri)</a:t>
            </a:r>
          </a:p>
          <a:p>
            <a:pPr algn="l"/>
            <a:r>
              <a:rPr lang="tr-TR" sz="2000" dirty="0">
                <a:solidFill>
                  <a:schemeClr val="tx1"/>
                </a:solidFill>
              </a:rPr>
              <a:t>• Teslim Alma Aşaması (Teslim Alma Görevlileri)</a:t>
            </a:r>
          </a:p>
          <a:p>
            <a:pPr algn="l"/>
            <a:r>
              <a:rPr lang="tr-TR" sz="2000" dirty="0">
                <a:solidFill>
                  <a:schemeClr val="tx1"/>
                </a:solidFill>
              </a:rPr>
              <a:t>• Depolama Aşaması (Depo Görevlileri)</a:t>
            </a:r>
          </a:p>
          <a:p>
            <a:pPr algn="l"/>
            <a:r>
              <a:rPr lang="tr-TR" sz="2000" dirty="0">
                <a:solidFill>
                  <a:schemeClr val="tx1"/>
                </a:solidFill>
              </a:rPr>
              <a:t>• Depodan Mal/Ürün Dağıtım Aşaması (Depo Görevlileri)</a:t>
            </a:r>
          </a:p>
          <a:p>
            <a:pPr algn="l"/>
            <a:r>
              <a:rPr lang="tr-TR" sz="2000" dirty="0">
                <a:solidFill>
                  <a:schemeClr val="tx1"/>
                </a:solidFill>
              </a:rPr>
              <a:t>• Ön Hazırlık Aş. (Aşçı Yar., Kasap, Hamur Ustaları ve </a:t>
            </a:r>
            <a:r>
              <a:rPr lang="tr-TR" sz="2000" dirty="0" err="1">
                <a:solidFill>
                  <a:schemeClr val="tx1"/>
                </a:solidFill>
              </a:rPr>
              <a:t>Yar</a:t>
            </a:r>
            <a:r>
              <a:rPr lang="tr-TR" sz="2000" dirty="0" err="1" smtClean="0">
                <a:solidFill>
                  <a:schemeClr val="tx1"/>
                </a:solidFill>
              </a:rPr>
              <a:t>.,Salatacılar</a:t>
            </a:r>
            <a:r>
              <a:rPr lang="tr-TR" sz="2000" dirty="0">
                <a:solidFill>
                  <a:schemeClr val="tx1"/>
                </a:solidFill>
              </a:rPr>
              <a:t>)</a:t>
            </a:r>
          </a:p>
          <a:p>
            <a:pPr algn="l"/>
            <a:r>
              <a:rPr lang="tr-TR" sz="2000" dirty="0">
                <a:solidFill>
                  <a:schemeClr val="tx1"/>
                </a:solidFill>
              </a:rPr>
              <a:t>• Hazırlık Aş. (Sebzeciler, Izgaracılar, Fırıncılar, Pastacı ve Tatlıcılar)</a:t>
            </a:r>
          </a:p>
          <a:p>
            <a:pPr algn="l"/>
            <a:r>
              <a:rPr lang="tr-TR" sz="2000" dirty="0">
                <a:solidFill>
                  <a:schemeClr val="tx1"/>
                </a:solidFill>
              </a:rPr>
              <a:t>• Servis Aşaması (Restoran Müdürü, Şef Garson, </a:t>
            </a:r>
            <a:r>
              <a:rPr lang="tr-TR" sz="2000" dirty="0" err="1" smtClean="0">
                <a:solidFill>
                  <a:schemeClr val="tx1"/>
                </a:solidFill>
              </a:rPr>
              <a:t>Kaptanlar,Garsonlar</a:t>
            </a:r>
            <a:r>
              <a:rPr lang="tr-TR" sz="2000" dirty="0">
                <a:solidFill>
                  <a:schemeClr val="tx1"/>
                </a:solidFill>
              </a:rPr>
              <a:t>, Komiler)</a:t>
            </a:r>
          </a:p>
          <a:p>
            <a:pPr algn="l"/>
            <a:r>
              <a:rPr lang="tr-TR" sz="2000" dirty="0">
                <a:solidFill>
                  <a:schemeClr val="tx1"/>
                </a:solidFill>
              </a:rPr>
              <a:t>• Hijyen ve </a:t>
            </a:r>
            <a:r>
              <a:rPr lang="tr-TR" sz="2000" dirty="0" smtClean="0">
                <a:solidFill>
                  <a:schemeClr val="tx1"/>
                </a:solidFill>
              </a:rPr>
              <a:t>Sanitasyon </a:t>
            </a:r>
            <a:r>
              <a:rPr lang="tr-TR" sz="2000" dirty="0">
                <a:solidFill>
                  <a:schemeClr val="tx1"/>
                </a:solidFill>
              </a:rPr>
              <a:t>Aşaması (Hijyen Sorumlusu ve Bulaşıkçılar</a:t>
            </a:r>
            <a:r>
              <a:rPr lang="tr-TR" dirty="0">
                <a:solidFill>
                  <a:schemeClr val="tx1"/>
                </a:solidFill>
              </a:rPr>
              <a:t>)</a:t>
            </a:r>
          </a:p>
        </p:txBody>
      </p:sp>
    </p:spTree>
    <p:extLst>
      <p:ext uri="{BB962C8B-B14F-4D97-AF65-F5344CB8AC3E}">
        <p14:creationId xmlns:p14="http://schemas.microsoft.com/office/powerpoint/2010/main" val="1099820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44" y="260649"/>
            <a:ext cx="8208912" cy="648071"/>
          </a:xfrm>
        </p:spPr>
        <p:txBody>
          <a:bodyPr/>
          <a:lstStyle/>
          <a:p>
            <a:r>
              <a:rPr lang="tr-TR" sz="2000" dirty="0" smtClean="0">
                <a:solidFill>
                  <a:srgbClr val="C00000"/>
                </a:solidFill>
              </a:rPr>
              <a:t>2. Yiyecek İçecek İşletmelerinin Yönetsel Fonksiyonları</a:t>
            </a:r>
            <a:endParaRPr lang="tr-TR" sz="2000" dirty="0">
              <a:solidFill>
                <a:srgbClr val="C00000"/>
              </a:solidFill>
            </a:endParaRPr>
          </a:p>
        </p:txBody>
      </p:sp>
      <p:sp>
        <p:nvSpPr>
          <p:cNvPr id="3" name="Alt Başlık 2"/>
          <p:cNvSpPr>
            <a:spLocks noGrp="1"/>
          </p:cNvSpPr>
          <p:nvPr>
            <p:ph type="subTitle" idx="1"/>
          </p:nvPr>
        </p:nvSpPr>
        <p:spPr>
          <a:xfrm>
            <a:off x="323528" y="908720"/>
            <a:ext cx="8640960" cy="5688632"/>
          </a:xfrm>
        </p:spPr>
        <p:txBody>
          <a:bodyPr/>
          <a:lstStyle/>
          <a:p>
            <a:pPr algn="l"/>
            <a:r>
              <a:rPr lang="tr-TR" dirty="0">
                <a:solidFill>
                  <a:schemeClr val="tx1"/>
                </a:solidFill>
              </a:rPr>
              <a:t>• Tedarik Fonksiyonu,</a:t>
            </a:r>
          </a:p>
          <a:p>
            <a:pPr algn="l"/>
            <a:r>
              <a:rPr lang="tr-TR" dirty="0">
                <a:solidFill>
                  <a:schemeClr val="tx1"/>
                </a:solidFill>
              </a:rPr>
              <a:t>• Pazarlama Fonksiyonu,</a:t>
            </a:r>
          </a:p>
          <a:p>
            <a:pPr algn="l"/>
            <a:r>
              <a:rPr lang="tr-TR" dirty="0">
                <a:solidFill>
                  <a:schemeClr val="tx1"/>
                </a:solidFill>
              </a:rPr>
              <a:t>• Finansman Fonksiyonu,</a:t>
            </a:r>
          </a:p>
          <a:p>
            <a:pPr algn="l"/>
            <a:r>
              <a:rPr lang="tr-TR" dirty="0">
                <a:solidFill>
                  <a:schemeClr val="tx1"/>
                </a:solidFill>
              </a:rPr>
              <a:t>• İnsan Kaynakları Fonksiyonu,</a:t>
            </a:r>
          </a:p>
          <a:p>
            <a:pPr algn="l"/>
            <a:r>
              <a:rPr lang="tr-TR" dirty="0">
                <a:solidFill>
                  <a:schemeClr val="tx1"/>
                </a:solidFill>
              </a:rPr>
              <a:t>• Ar-Ge Fonksiyonu,</a:t>
            </a:r>
          </a:p>
          <a:p>
            <a:pPr algn="l"/>
            <a:r>
              <a:rPr lang="tr-TR" dirty="0">
                <a:solidFill>
                  <a:schemeClr val="tx1"/>
                </a:solidFill>
              </a:rPr>
              <a:t>• Üretim Fonksiyonu</a:t>
            </a:r>
            <a:r>
              <a:rPr lang="tr-TR" dirty="0" smtClean="0"/>
              <a:t>.</a:t>
            </a:r>
            <a:endParaRPr lang="tr-TR" dirty="0"/>
          </a:p>
          <a:p>
            <a:pPr algn="l"/>
            <a:r>
              <a:rPr lang="tr-TR" dirty="0">
                <a:solidFill>
                  <a:srgbClr val="C00000"/>
                </a:solidFill>
              </a:rPr>
              <a:t>2.1. Tedarik Fonksiyonu</a:t>
            </a:r>
          </a:p>
          <a:p>
            <a:pPr algn="l"/>
            <a:r>
              <a:rPr lang="tr-TR" dirty="0">
                <a:solidFill>
                  <a:schemeClr val="tx1"/>
                </a:solidFill>
              </a:rPr>
              <a:t>Yiyecek içecek işletmelerinde bir ürünün üretilmesi </a:t>
            </a:r>
            <a:r>
              <a:rPr lang="tr-TR" dirty="0" smtClean="0">
                <a:solidFill>
                  <a:schemeClr val="tx1"/>
                </a:solidFill>
              </a:rPr>
              <a:t>ve satışının </a:t>
            </a:r>
            <a:r>
              <a:rPr lang="tr-TR" dirty="0">
                <a:solidFill>
                  <a:schemeClr val="tx1"/>
                </a:solidFill>
              </a:rPr>
              <a:t>yapılabilmesi için birçok malzemeye </a:t>
            </a:r>
            <a:r>
              <a:rPr lang="tr-TR" dirty="0" smtClean="0">
                <a:solidFill>
                  <a:schemeClr val="tx1"/>
                </a:solidFill>
              </a:rPr>
              <a:t>ihtiyaç duyulmaktadır</a:t>
            </a:r>
            <a:r>
              <a:rPr lang="tr-TR" dirty="0">
                <a:solidFill>
                  <a:schemeClr val="tx1"/>
                </a:solidFill>
              </a:rPr>
              <a:t>. Yiyecek içecek üretimi için ihtiyaç </a:t>
            </a:r>
            <a:r>
              <a:rPr lang="tr-TR" dirty="0" smtClean="0">
                <a:solidFill>
                  <a:schemeClr val="tx1"/>
                </a:solidFill>
              </a:rPr>
              <a:t>duyulan malzemelerin </a:t>
            </a:r>
            <a:r>
              <a:rPr lang="tr-TR" dirty="0">
                <a:solidFill>
                  <a:schemeClr val="tx1"/>
                </a:solidFill>
              </a:rPr>
              <a:t>nereden, ne zaman, nasıl ve ne şekilde temin</a:t>
            </a:r>
          </a:p>
          <a:p>
            <a:pPr algn="l"/>
            <a:r>
              <a:rPr lang="tr-TR" dirty="0">
                <a:solidFill>
                  <a:schemeClr val="tx1"/>
                </a:solidFill>
              </a:rPr>
              <a:t>edileceğinin belirlenmesi gerekir</a:t>
            </a:r>
            <a:r>
              <a:rPr lang="tr-TR" dirty="0" smtClean="0">
                <a:solidFill>
                  <a:schemeClr val="tx1"/>
                </a:solidFill>
              </a:rPr>
              <a:t>.</a:t>
            </a:r>
          </a:p>
          <a:p>
            <a:pPr algn="l"/>
            <a:r>
              <a:rPr lang="tr-TR" dirty="0">
                <a:solidFill>
                  <a:srgbClr val="C00000"/>
                </a:solidFill>
              </a:rPr>
              <a:t>2.2. Pazarlama Fonksiyonu</a:t>
            </a:r>
          </a:p>
          <a:p>
            <a:pPr algn="l"/>
            <a:r>
              <a:rPr lang="tr-TR" dirty="0">
                <a:solidFill>
                  <a:schemeClr val="tx1"/>
                </a:solidFill>
              </a:rPr>
              <a:t>Ticari amaç güden yiyecek içecek işletmeleri bütçelerdeki </a:t>
            </a:r>
            <a:r>
              <a:rPr lang="tr-TR" dirty="0" smtClean="0">
                <a:solidFill>
                  <a:schemeClr val="tx1"/>
                </a:solidFill>
              </a:rPr>
              <a:t>satış rakamlarına </a:t>
            </a:r>
            <a:r>
              <a:rPr lang="tr-TR" dirty="0">
                <a:solidFill>
                  <a:schemeClr val="tx1"/>
                </a:solidFill>
              </a:rPr>
              <a:t>ulaşabilmek ya da hedefledikleri kârı </a:t>
            </a:r>
            <a:r>
              <a:rPr lang="tr-TR" dirty="0" smtClean="0">
                <a:solidFill>
                  <a:schemeClr val="tx1"/>
                </a:solidFill>
              </a:rPr>
              <a:t>elde edebilmek </a:t>
            </a:r>
            <a:r>
              <a:rPr lang="tr-TR" dirty="0">
                <a:solidFill>
                  <a:schemeClr val="tx1"/>
                </a:solidFill>
              </a:rPr>
              <a:t>için pazarlama çabalarına girişirler.</a:t>
            </a:r>
          </a:p>
          <a:p>
            <a:pPr algn="l"/>
            <a:r>
              <a:rPr lang="tr-TR" dirty="0">
                <a:solidFill>
                  <a:schemeClr val="tx1"/>
                </a:solidFill>
              </a:rPr>
              <a:t>Pazarlama amaçlarına ulaşabilmek için ise satışlar, reklam</a:t>
            </a:r>
            <a:r>
              <a:rPr lang="tr-TR" dirty="0" smtClean="0">
                <a:solidFill>
                  <a:schemeClr val="tx1"/>
                </a:solidFill>
              </a:rPr>
              <a:t>, halkla </a:t>
            </a:r>
            <a:r>
              <a:rPr lang="tr-TR" dirty="0">
                <a:solidFill>
                  <a:schemeClr val="tx1"/>
                </a:solidFill>
              </a:rPr>
              <a:t>ilişkiler ve promosyon araçları kullanılmaktadır</a:t>
            </a:r>
            <a:r>
              <a:rPr lang="tr-TR" dirty="0" smtClean="0">
                <a:solidFill>
                  <a:schemeClr val="tx1"/>
                </a:solidFill>
              </a:rPr>
              <a:t>.</a:t>
            </a:r>
          </a:p>
          <a:p>
            <a:pPr algn="l"/>
            <a:endParaRPr lang="tr-TR" dirty="0">
              <a:solidFill>
                <a:schemeClr val="tx1"/>
              </a:solidFill>
            </a:endParaRPr>
          </a:p>
        </p:txBody>
      </p:sp>
    </p:spTree>
    <p:extLst>
      <p:ext uri="{BB962C8B-B14F-4D97-AF65-F5344CB8AC3E}">
        <p14:creationId xmlns:p14="http://schemas.microsoft.com/office/powerpoint/2010/main" val="18372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p:spPr>
        <p:txBody>
          <a:bodyPr/>
          <a:lstStyle/>
          <a:p>
            <a:pPr algn="l"/>
            <a:r>
              <a:rPr lang="tr-TR" sz="1600" dirty="0">
                <a:solidFill>
                  <a:srgbClr val="C00000"/>
                </a:solidFill>
              </a:rPr>
              <a:t>2.3. Finansman Fonksiyonu</a:t>
            </a:r>
          </a:p>
          <a:p>
            <a:pPr algn="l"/>
            <a:r>
              <a:rPr lang="tr-TR" sz="1600" dirty="0">
                <a:solidFill>
                  <a:schemeClr val="tx1"/>
                </a:solidFill>
              </a:rPr>
              <a:t>Finansal yönetimi fonksiyonu kapsamında yer alan planlama</a:t>
            </a:r>
            <a:r>
              <a:rPr lang="tr-TR" sz="1600" dirty="0" smtClean="0">
                <a:solidFill>
                  <a:schemeClr val="tx1"/>
                </a:solidFill>
              </a:rPr>
              <a:t>, analiz</a:t>
            </a:r>
            <a:r>
              <a:rPr lang="tr-TR" sz="1600" dirty="0">
                <a:solidFill>
                  <a:schemeClr val="tx1"/>
                </a:solidFill>
              </a:rPr>
              <a:t>, fonların sağlanması ve fonların yatırımı ile özel </a:t>
            </a:r>
            <a:r>
              <a:rPr lang="tr-TR" sz="1600" dirty="0" smtClean="0">
                <a:solidFill>
                  <a:schemeClr val="tx1"/>
                </a:solidFill>
              </a:rPr>
              <a:t>finansal sorunların </a:t>
            </a:r>
            <a:r>
              <a:rPr lang="tr-TR" sz="1600" dirty="0">
                <a:solidFill>
                  <a:schemeClr val="tx1"/>
                </a:solidFill>
              </a:rPr>
              <a:t>çözümü yiyecek içecek işletmeleri </a:t>
            </a:r>
            <a:r>
              <a:rPr lang="tr-TR" sz="1600" dirty="0" smtClean="0">
                <a:solidFill>
                  <a:schemeClr val="tx1"/>
                </a:solidFill>
              </a:rPr>
              <a:t>açısından incelendiğinde </a:t>
            </a:r>
            <a:r>
              <a:rPr lang="tr-TR" sz="1600" dirty="0">
                <a:solidFill>
                  <a:schemeClr val="tx1"/>
                </a:solidFill>
              </a:rPr>
              <a:t>işletmelere ait bütçelerden </a:t>
            </a:r>
            <a:r>
              <a:rPr lang="tr-TR" sz="1600" dirty="0" smtClean="0">
                <a:solidFill>
                  <a:schemeClr val="tx1"/>
                </a:solidFill>
              </a:rPr>
              <a:t>faydalanarak gerçekçi </a:t>
            </a:r>
            <a:r>
              <a:rPr lang="tr-TR" sz="1600" dirty="0">
                <a:solidFill>
                  <a:schemeClr val="tx1"/>
                </a:solidFill>
              </a:rPr>
              <a:t>hedeflere dayalı, etkin bir finansal planlamadan</a:t>
            </a:r>
          </a:p>
          <a:p>
            <a:pPr algn="l"/>
            <a:r>
              <a:rPr lang="tr-TR" sz="1600" dirty="0">
                <a:solidFill>
                  <a:schemeClr val="tx1"/>
                </a:solidFill>
              </a:rPr>
              <a:t>geçmektedir</a:t>
            </a:r>
            <a:r>
              <a:rPr lang="tr-TR" sz="1600" dirty="0" smtClean="0">
                <a:solidFill>
                  <a:schemeClr val="tx1"/>
                </a:solidFill>
              </a:rPr>
              <a:t>.</a:t>
            </a:r>
          </a:p>
          <a:p>
            <a:pPr algn="l"/>
            <a:r>
              <a:rPr lang="tr-TR" sz="1600" dirty="0">
                <a:solidFill>
                  <a:srgbClr val="C00000"/>
                </a:solidFill>
              </a:rPr>
              <a:t>2.4. İnsan Kaynakları Fonksiyonu</a:t>
            </a:r>
          </a:p>
          <a:p>
            <a:pPr algn="l"/>
            <a:r>
              <a:rPr lang="tr-TR" sz="1600" dirty="0">
                <a:solidFill>
                  <a:schemeClr val="tx1"/>
                </a:solidFill>
              </a:rPr>
              <a:t>• İnsan kaynaklarının planlanması ve aranması,</a:t>
            </a:r>
          </a:p>
          <a:p>
            <a:pPr algn="l"/>
            <a:r>
              <a:rPr lang="tr-TR" sz="1600" dirty="0">
                <a:solidFill>
                  <a:schemeClr val="tx1"/>
                </a:solidFill>
              </a:rPr>
              <a:t>• İnsan kaynaklarının seçimi ve işe yerleştirilmesi,</a:t>
            </a:r>
          </a:p>
          <a:p>
            <a:pPr algn="l"/>
            <a:r>
              <a:rPr lang="tr-TR" sz="1600" dirty="0">
                <a:solidFill>
                  <a:schemeClr val="tx1"/>
                </a:solidFill>
              </a:rPr>
              <a:t>• İnsan kaynaklarının geliştirilmesi,</a:t>
            </a:r>
          </a:p>
          <a:p>
            <a:pPr algn="l"/>
            <a:r>
              <a:rPr lang="tr-TR" sz="1600" dirty="0">
                <a:solidFill>
                  <a:schemeClr val="tx1"/>
                </a:solidFill>
              </a:rPr>
              <a:t>• İnsan kaynaklarının motivasyonu,</a:t>
            </a:r>
          </a:p>
          <a:p>
            <a:pPr algn="l"/>
            <a:r>
              <a:rPr lang="tr-TR" sz="1600" dirty="0">
                <a:solidFill>
                  <a:schemeClr val="tx1"/>
                </a:solidFill>
              </a:rPr>
              <a:t>• İnsan kaynaklarının yönetime katılımının sağlanması,</a:t>
            </a:r>
          </a:p>
          <a:p>
            <a:pPr algn="l"/>
            <a:r>
              <a:rPr lang="tr-TR" sz="1600" dirty="0">
                <a:solidFill>
                  <a:schemeClr val="tx1"/>
                </a:solidFill>
              </a:rPr>
              <a:t>• Performans ölçme ve değerlendirme,</a:t>
            </a:r>
          </a:p>
          <a:p>
            <a:pPr algn="l"/>
            <a:r>
              <a:rPr lang="tr-TR" sz="1600" dirty="0">
                <a:solidFill>
                  <a:schemeClr val="tx1"/>
                </a:solidFill>
              </a:rPr>
              <a:t>• Stres yönetimi,</a:t>
            </a:r>
          </a:p>
          <a:p>
            <a:pPr algn="l"/>
            <a:r>
              <a:rPr lang="tr-TR" sz="1600" dirty="0">
                <a:solidFill>
                  <a:schemeClr val="tx1"/>
                </a:solidFill>
              </a:rPr>
              <a:t>• Ücret yönetimi,</a:t>
            </a:r>
          </a:p>
          <a:p>
            <a:pPr algn="l"/>
            <a:r>
              <a:rPr lang="tr-TR" sz="1600" dirty="0">
                <a:solidFill>
                  <a:schemeClr val="tx1"/>
                </a:solidFill>
              </a:rPr>
              <a:t>• Çalışma ilişkilerinin düzenlenmesi</a:t>
            </a:r>
            <a:r>
              <a:rPr lang="tr-TR" sz="1600" dirty="0" smtClean="0">
                <a:solidFill>
                  <a:schemeClr val="tx1"/>
                </a:solidFill>
              </a:rPr>
              <a:t>.</a:t>
            </a:r>
          </a:p>
          <a:p>
            <a:pPr algn="l"/>
            <a:r>
              <a:rPr lang="tr-TR" sz="1600" dirty="0">
                <a:solidFill>
                  <a:srgbClr val="C00000"/>
                </a:solidFill>
              </a:rPr>
              <a:t>2.5. Ar-Ge Fonksiyonu</a:t>
            </a:r>
          </a:p>
          <a:p>
            <a:pPr algn="l"/>
            <a:r>
              <a:rPr lang="tr-TR" sz="1600" dirty="0">
                <a:solidFill>
                  <a:schemeClr val="tx1"/>
                </a:solidFill>
              </a:rPr>
              <a:t>Ar-Ge fonksiyonunun temel amacı; yiyecek </a:t>
            </a:r>
            <a:r>
              <a:rPr lang="tr-TR" sz="1600" dirty="0" smtClean="0">
                <a:solidFill>
                  <a:schemeClr val="tx1"/>
                </a:solidFill>
              </a:rPr>
              <a:t>içecek işletmelerinin </a:t>
            </a:r>
            <a:r>
              <a:rPr lang="tr-TR" sz="1600" dirty="0">
                <a:solidFill>
                  <a:schemeClr val="tx1"/>
                </a:solidFill>
              </a:rPr>
              <a:t>içerisinde bulunduğu çevrede meydana </a:t>
            </a:r>
            <a:r>
              <a:rPr lang="tr-TR" sz="1600" dirty="0" smtClean="0">
                <a:solidFill>
                  <a:schemeClr val="tx1"/>
                </a:solidFill>
              </a:rPr>
              <a:t>gelen değişimlere </a:t>
            </a:r>
            <a:r>
              <a:rPr lang="tr-TR" sz="1600" dirty="0">
                <a:solidFill>
                  <a:schemeClr val="tx1"/>
                </a:solidFill>
              </a:rPr>
              <a:t>adapte olmalarını sağlamak, gelişme </a:t>
            </a:r>
            <a:r>
              <a:rPr lang="tr-TR" sz="1600" dirty="0" smtClean="0">
                <a:solidFill>
                  <a:schemeClr val="tx1"/>
                </a:solidFill>
              </a:rPr>
              <a:t>ve büyümelerine </a:t>
            </a:r>
            <a:r>
              <a:rPr lang="tr-TR" sz="1600" dirty="0">
                <a:solidFill>
                  <a:schemeClr val="tx1"/>
                </a:solidFill>
              </a:rPr>
              <a:t>yardımcı olmaktır</a:t>
            </a:r>
            <a:r>
              <a:rPr lang="tr-TR" sz="1600" dirty="0" smtClean="0">
                <a:solidFill>
                  <a:schemeClr val="tx1"/>
                </a:solidFill>
              </a:rPr>
              <a:t>.</a:t>
            </a:r>
          </a:p>
          <a:p>
            <a:pPr algn="l"/>
            <a:r>
              <a:rPr lang="tr-TR" sz="1600" dirty="0">
                <a:solidFill>
                  <a:srgbClr val="C00000"/>
                </a:solidFill>
              </a:rPr>
              <a:t>2.6. Üretim Fonksiyonu</a:t>
            </a:r>
          </a:p>
          <a:p>
            <a:pPr algn="l"/>
            <a:r>
              <a:rPr lang="tr-TR" sz="1600" dirty="0">
                <a:solidFill>
                  <a:schemeClr val="tx1"/>
                </a:solidFill>
              </a:rPr>
              <a:t>Genel anlamıyla, bir yiyecek içecek işletmesinde </a:t>
            </a:r>
            <a:r>
              <a:rPr lang="tr-TR" sz="1600" dirty="0" smtClean="0">
                <a:solidFill>
                  <a:schemeClr val="tx1"/>
                </a:solidFill>
              </a:rPr>
              <a:t>üretimi yapılmak </a:t>
            </a:r>
            <a:r>
              <a:rPr lang="tr-TR" sz="1600" dirty="0">
                <a:solidFill>
                  <a:schemeClr val="tx1"/>
                </a:solidFill>
              </a:rPr>
              <a:t>istenen </a:t>
            </a:r>
            <a:r>
              <a:rPr lang="tr-TR" sz="1600" dirty="0" smtClean="0">
                <a:solidFill>
                  <a:schemeClr val="tx1"/>
                </a:solidFill>
              </a:rPr>
              <a:t>yiyecek </a:t>
            </a:r>
            <a:r>
              <a:rPr lang="tr-TR" sz="1600" dirty="0">
                <a:solidFill>
                  <a:schemeClr val="tx1"/>
                </a:solidFill>
              </a:rPr>
              <a:t>içeceklerin ön hazırlığının </a:t>
            </a:r>
            <a:r>
              <a:rPr lang="tr-TR" sz="1600" dirty="0" smtClean="0">
                <a:solidFill>
                  <a:schemeClr val="tx1"/>
                </a:solidFill>
              </a:rPr>
              <a:t>yapılması ve </a:t>
            </a:r>
            <a:r>
              <a:rPr lang="tr-TR" sz="1600" dirty="0">
                <a:solidFill>
                  <a:schemeClr val="tx1"/>
                </a:solidFill>
              </a:rPr>
              <a:t>pişirilmesi olarak tanımlanmaktadır.</a:t>
            </a:r>
          </a:p>
        </p:txBody>
      </p:sp>
    </p:spTree>
    <p:extLst>
      <p:ext uri="{BB962C8B-B14F-4D97-AF65-F5344CB8AC3E}">
        <p14:creationId xmlns:p14="http://schemas.microsoft.com/office/powerpoint/2010/main" val="3750903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p:cNvPicPr>
            <a:picLocks noChangeAspect="1"/>
          </p:cNvPicPr>
          <p:nvPr/>
        </p:nvPicPr>
        <p:blipFill>
          <a:blip r:embed="rId2"/>
          <a:stretch>
            <a:fillRect/>
          </a:stretch>
        </p:blipFill>
        <p:spPr>
          <a:xfrm>
            <a:off x="0" y="5888736"/>
            <a:ext cx="9144000" cy="969264"/>
          </a:xfrm>
          <a:prstGeom prst="rect">
            <a:avLst/>
          </a:prstGeom>
        </p:spPr>
      </p:pic>
      <p:sp>
        <p:nvSpPr>
          <p:cNvPr id="3" name="2 Dikdörtgen"/>
          <p:cNvSpPr/>
          <p:nvPr/>
        </p:nvSpPr>
        <p:spPr>
          <a:xfrm>
            <a:off x="542544" y="627888"/>
            <a:ext cx="8068056" cy="4443984"/>
          </a:xfrm>
          <a:prstGeom prst="rect">
            <a:avLst/>
          </a:prstGeom>
          <a:solidFill>
            <a:srgbClr val="FFFFFF"/>
          </a:solidFill>
        </p:spPr>
        <p:txBody>
          <a:bodyPr lIns="0" tIns="0" rIns="0" bIns="0">
            <a:noAutofit/>
          </a:bodyPr>
          <a:lstStyle/>
          <a:p>
            <a:pPr indent="0" algn="ctr">
              <a:spcAft>
                <a:spcPts val="2520"/>
              </a:spcAft>
            </a:pPr>
            <a:r>
              <a:rPr lang="tr" sz="4400">
                <a:latin typeface="Arial"/>
              </a:rPr>
              <a:t>Ziyafet Organizasyonu</a:t>
            </a:r>
          </a:p>
          <a:p>
            <a:pPr indent="0" algn="just"/>
            <a:r>
              <a:rPr lang="tr" sz="2800">
                <a:latin typeface="Arial"/>
              </a:rPr>
              <a:t>Küçük ve orta ölçekli otel işletmelerinde banketler, restoran ve bar aktivitelerinin bir uzantısı olabilir ve aynı ünitede bu faaliyetlerin yürütülmesinden de sorumlu olabilir. Bu tür orta ve küçük otel işletmelerinde banket personeli maitre d’ hotel’e bağlı olarak fonksiyonunu yerine getirirken, büyük otel organizasyonlarında ziyafet faaliyetleri banket müdürünün sorumluluğu altında yürütülür.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941</Words>
  <Application>Microsoft Office PowerPoint</Application>
  <PresentationFormat>Ekran Gösterisi (4:3)</PresentationFormat>
  <Paragraphs>205</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Theme</vt:lpstr>
      <vt:lpstr>PowerPoint Sunusu</vt:lpstr>
      <vt:lpstr>PowerPoint Sunusu</vt:lpstr>
      <vt:lpstr>Yiyecek İçecek İşletmelerinde Yönetim</vt:lpstr>
      <vt:lpstr>PowerPoint Sunusu</vt:lpstr>
      <vt:lpstr>1. Yiyecek İçecek İşletmelerinde Yönetim Süreci </vt:lpstr>
      <vt:lpstr> Yiyecek içecek işletmelerinde yönetim sürecini oluşturan aşamalar:</vt:lpstr>
      <vt:lpstr>2. Yiyecek İçecek İşletmelerinin Yönetsel Fonksiyonları</vt:lpstr>
      <vt:lpstr>PowerPoint Sunusu</vt:lpstr>
      <vt:lpstr>PowerPoint Sunusu</vt:lpstr>
      <vt:lpstr>PowerPoint Sunusu</vt:lpstr>
      <vt:lpstr>PowerPoint Sunusu</vt:lpstr>
      <vt:lpstr>PowerPoint Sunusu</vt:lpstr>
      <vt:lpstr>PowerPoint Sunusu</vt:lpstr>
      <vt:lpstr>Otel işletmelerinde ziyafet salonlarının planlanması ve fiziksel özelliklerinin belirlenmesi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subject/>
  <dc:creator>YUSUF-LG</dc:creator>
  <cp:keywords/>
  <cp:lastModifiedBy>ASUS</cp:lastModifiedBy>
  <cp:revision>21</cp:revision>
  <dcterms:modified xsi:type="dcterms:W3CDTF">2023-10-21T15:34:30Z</dcterms:modified>
</cp:coreProperties>
</file>